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9.xml" ContentType="application/vnd.openxmlformats-officedocument.presentationml.notesSlide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38" r:id="rId1"/>
  </p:sldMasterIdLst>
  <p:notesMasterIdLst>
    <p:notesMasterId r:id="rId27"/>
  </p:notesMasterIdLst>
  <p:handoutMasterIdLst>
    <p:handoutMasterId r:id="rId28"/>
  </p:handoutMasterIdLst>
  <p:sldIdLst>
    <p:sldId id="359" r:id="rId2"/>
    <p:sldId id="486" r:id="rId3"/>
    <p:sldId id="508" r:id="rId4"/>
    <p:sldId id="624" r:id="rId5"/>
    <p:sldId id="622" r:id="rId6"/>
    <p:sldId id="582" r:id="rId7"/>
    <p:sldId id="616" r:id="rId8"/>
    <p:sldId id="488" r:id="rId9"/>
    <p:sldId id="596" r:id="rId10"/>
    <p:sldId id="597" r:id="rId11"/>
    <p:sldId id="598" r:id="rId12"/>
    <p:sldId id="599" r:id="rId13"/>
    <p:sldId id="600" r:id="rId14"/>
    <p:sldId id="601" r:id="rId15"/>
    <p:sldId id="602" r:id="rId16"/>
    <p:sldId id="603" r:id="rId17"/>
    <p:sldId id="604" r:id="rId18"/>
    <p:sldId id="605" r:id="rId19"/>
    <p:sldId id="606" r:id="rId20"/>
    <p:sldId id="607" r:id="rId21"/>
    <p:sldId id="608" r:id="rId22"/>
    <p:sldId id="618" r:id="rId23"/>
    <p:sldId id="612" r:id="rId24"/>
    <p:sldId id="617" r:id="rId25"/>
    <p:sldId id="621" r:id="rId2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618B7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66" autoAdjust="0"/>
    <p:restoredTop sz="98279" autoAdjust="0"/>
  </p:normalViewPr>
  <p:slideViewPr>
    <p:cSldViewPr snapToGrid="0">
      <p:cViewPr>
        <p:scale>
          <a:sx n="90" d="100"/>
          <a:sy n="90" d="100"/>
        </p:scale>
        <p:origin x="-80" y="-400"/>
      </p:cViewPr>
      <p:guideLst>
        <p:guide orient="horz" pos="993"/>
        <p:guide orient="horz" pos="3589"/>
        <p:guide orient="horz" pos="2144"/>
        <p:guide pos="2880"/>
        <p:guide pos="5198"/>
      </p:guideLst>
    </p:cSldViewPr>
  </p:slideViewPr>
  <p:outlineViewPr>
    <p:cViewPr>
      <p:scale>
        <a:sx n="33" d="100"/>
        <a:sy n="33" d="100"/>
      </p:scale>
      <p:origin x="344" y="76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commentAuthors" Target="commentAuthors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Revenue</a:t>
            </a:r>
            <a:endParaRPr lang="en-US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50000"/>
                <a:alpha val="7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</c:numCache>
            </c:numRef>
          </c:cat>
          <c:val>
            <c:numRef>
              <c:f>Sheet1!$B$2:$B$10</c:f>
              <c:numCache>
                <c:formatCode>"$"#,##0</c:formatCode>
                <c:ptCount val="9"/>
                <c:pt idx="0">
                  <c:v>80.0</c:v>
                </c:pt>
                <c:pt idx="1">
                  <c:v>123.0</c:v>
                </c:pt>
                <c:pt idx="2">
                  <c:v>155.0</c:v>
                </c:pt>
                <c:pt idx="3">
                  <c:v>212.0</c:v>
                </c:pt>
                <c:pt idx="4">
                  <c:v>252.0</c:v>
                </c:pt>
                <c:pt idx="5">
                  <c:v>325.0</c:v>
                </c:pt>
                <c:pt idx="6">
                  <c:v>434.0</c:v>
                </c:pt>
                <c:pt idx="7">
                  <c:v>534.0</c:v>
                </c:pt>
                <c:pt idx="8">
                  <c:v>615.0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2078276200"/>
        <c:axId val="-2124337704"/>
        <c:axId val="0"/>
      </c:bar3DChart>
      <c:catAx>
        <c:axId val="-2078276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-2124337704"/>
        <c:crosses val="autoZero"/>
        <c:auto val="1"/>
        <c:lblAlgn val="ctr"/>
        <c:lblOffset val="100"/>
        <c:noMultiLvlLbl val="0"/>
      </c:catAx>
      <c:valAx>
        <c:axId val="-2124337704"/>
        <c:scaling>
          <c:orientation val="minMax"/>
        </c:scaling>
        <c:delete val="1"/>
        <c:axPos val="l"/>
        <c:numFmt formatCode="&quot;$&quot;#,##0" sourceLinked="1"/>
        <c:majorTickMark val="out"/>
        <c:minorTickMark val="none"/>
        <c:tickLblPos val="nextTo"/>
        <c:crossAx val="-2078276200"/>
        <c:crosses val="autoZero"/>
        <c:crossBetween val="between"/>
      </c:valAx>
    </c:plotArea>
    <c:plotVisOnly val="1"/>
    <c:dispBlanksAs val="gap"/>
    <c:showDLblsOverMax val="0"/>
  </c:chart>
  <c:spPr>
    <a:gradFill flip="none" rotWithShape="1">
      <a:gsLst>
        <a:gs pos="69000">
          <a:schemeClr val="accent1">
            <a:alpha val="70000"/>
          </a:schemeClr>
        </a:gs>
        <a:gs pos="100000">
          <a:srgbClr val="FFFFFF">
            <a:alpha val="70000"/>
          </a:srgbClr>
        </a:gs>
      </a:gsLst>
      <a:path path="shape">
        <a:fillToRect l="50000" t="50000" r="50000" b="50000"/>
      </a:path>
      <a:tileRect/>
    </a:gradFill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Cash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</c:numCache>
            </c:numRef>
          </c:cat>
          <c:val>
            <c:numRef>
              <c:f>Sheet1!$B$2:$B$10</c:f>
              <c:numCache>
                <c:formatCode>"$"#,##0</c:formatCode>
                <c:ptCount val="9"/>
                <c:pt idx="0">
                  <c:v>61.0</c:v>
                </c:pt>
                <c:pt idx="1">
                  <c:v>64.0</c:v>
                </c:pt>
                <c:pt idx="2">
                  <c:v>90.0</c:v>
                </c:pt>
                <c:pt idx="3">
                  <c:v>124.0</c:v>
                </c:pt>
                <c:pt idx="4">
                  <c:v>260.0</c:v>
                </c:pt>
                <c:pt idx="5">
                  <c:v>387.0</c:v>
                </c:pt>
                <c:pt idx="6">
                  <c:v>539.0</c:v>
                </c:pt>
                <c:pt idx="7">
                  <c:v>740.0</c:v>
                </c:pt>
                <c:pt idx="8">
                  <c:v>843.0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2128464904"/>
        <c:axId val="-2128501528"/>
        <c:axId val="0"/>
      </c:bar3DChart>
      <c:catAx>
        <c:axId val="-2128464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-2128501528"/>
        <c:crosses val="autoZero"/>
        <c:auto val="1"/>
        <c:lblAlgn val="ctr"/>
        <c:lblOffset val="100"/>
        <c:noMultiLvlLbl val="0"/>
      </c:catAx>
      <c:valAx>
        <c:axId val="-2128501528"/>
        <c:scaling>
          <c:orientation val="minMax"/>
        </c:scaling>
        <c:delete val="1"/>
        <c:axPos val="l"/>
        <c:numFmt formatCode="&quot;$&quot;#,##0" sourceLinked="1"/>
        <c:majorTickMark val="out"/>
        <c:minorTickMark val="none"/>
        <c:tickLblPos val="nextTo"/>
        <c:crossAx val="-2128464904"/>
        <c:crosses val="autoZero"/>
        <c:crossBetween val="between"/>
      </c:valAx>
    </c:plotArea>
    <c:plotVisOnly val="1"/>
    <c:dispBlanksAs val="gap"/>
    <c:showDLblsOverMax val="0"/>
  </c:chart>
  <c:spPr>
    <a:gradFill flip="none" rotWithShape="1">
      <a:gsLst>
        <a:gs pos="69000">
          <a:schemeClr val="accent1">
            <a:alpha val="70000"/>
          </a:schemeClr>
        </a:gs>
        <a:gs pos="100000">
          <a:srgbClr val="FFFFFF">
            <a:alpha val="70000"/>
          </a:srgbClr>
        </a:gs>
      </a:gsLst>
      <a:path path="shape">
        <a:fillToRect l="50000" t="50000" r="50000" b="50000"/>
      </a:path>
      <a:tileRect/>
    </a:gradFill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Cisco</c:v>
                </c:pt>
              </c:strCache>
            </c:strRef>
          </c:tx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0.21</c:v>
                </c:pt>
                <c:pt idx="1">
                  <c:v>0.19</c:v>
                </c:pt>
                <c:pt idx="2">
                  <c:v>0.18</c:v>
                </c:pt>
                <c:pt idx="3">
                  <c:v>0.18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CheckPoint</c:v>
                </c:pt>
              </c:strCache>
            </c:strRef>
          </c:tx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</c:numCache>
            </c:numRef>
          </c:cat>
          <c:val>
            <c:numRef>
              <c:f>Sheet1!$C$2:$C$5</c:f>
              <c:numCache>
                <c:formatCode>0%</c:formatCode>
                <c:ptCount val="4"/>
                <c:pt idx="0">
                  <c:v>0.1</c:v>
                </c:pt>
                <c:pt idx="1">
                  <c:v>0.12</c:v>
                </c:pt>
                <c:pt idx="2">
                  <c:v>0.13</c:v>
                </c:pt>
                <c:pt idx="3">
                  <c:v>0.13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Fortinet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</c:numCache>
            </c:numRef>
          </c:cat>
          <c:val>
            <c:numRef>
              <c:f>Sheet1!$D$2:$D$5</c:f>
              <c:numCache>
                <c:formatCode>0%</c:formatCode>
                <c:ptCount val="4"/>
                <c:pt idx="0">
                  <c:v>0.04</c:v>
                </c:pt>
                <c:pt idx="1">
                  <c:v>0.05</c:v>
                </c:pt>
                <c:pt idx="2">
                  <c:v>0.06</c:v>
                </c:pt>
                <c:pt idx="3">
                  <c:v>0.07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PAN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</c:numCache>
            </c:numRef>
          </c:cat>
          <c:val>
            <c:numRef>
              <c:f>Sheet1!$E$2:$E$5</c:f>
              <c:numCache>
                <c:formatCode>0.00%</c:formatCode>
                <c:ptCount val="4"/>
                <c:pt idx="0">
                  <c:v>0.02</c:v>
                </c:pt>
                <c:pt idx="1">
                  <c:v>0.022</c:v>
                </c:pt>
                <c:pt idx="2">
                  <c:v>0.036</c:v>
                </c:pt>
                <c:pt idx="3">
                  <c:v>0.05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Juniper</c:v>
                </c:pt>
              </c:strCache>
            </c:strRef>
          </c:tx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2010.0</c:v>
                </c:pt>
                <c:pt idx="1">
                  <c:v>2011.0</c:v>
                </c:pt>
                <c:pt idx="2">
                  <c:v>2012.0</c:v>
                </c:pt>
                <c:pt idx="3">
                  <c:v>2013.0</c:v>
                </c:pt>
              </c:numCache>
            </c:numRef>
          </c:cat>
          <c:val>
            <c:numRef>
              <c:f>Sheet1!$F$2:$F$5</c:f>
              <c:numCache>
                <c:formatCode>0%</c:formatCode>
                <c:ptCount val="4"/>
                <c:pt idx="0">
                  <c:v>0.09</c:v>
                </c:pt>
                <c:pt idx="1">
                  <c:v>0.08</c:v>
                </c:pt>
                <c:pt idx="2">
                  <c:v>0.07</c:v>
                </c:pt>
                <c:pt idx="3">
                  <c:v>0.06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2811752"/>
        <c:axId val="2122814872"/>
      </c:lineChart>
      <c:catAx>
        <c:axId val="2122811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22814872"/>
        <c:crosses val="autoZero"/>
        <c:auto val="1"/>
        <c:lblAlgn val="ctr"/>
        <c:lblOffset val="100"/>
        <c:noMultiLvlLbl val="0"/>
      </c:catAx>
      <c:valAx>
        <c:axId val="21228148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122811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208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Product Segmentation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42900"/>
            </a:sp3d>
          </c:spPr>
          <c:explosion val="4"/>
          <c:dPt>
            <c:idx val="0"/>
            <c:bubble3D val="0"/>
            <c:spPr>
              <a:solidFill>
                <a:srgbClr val="E6D390"/>
              </a:solidFill>
              <a:scene3d>
                <a:camera prst="orthographicFront"/>
                <a:lightRig rig="threePt" dir="t"/>
              </a:scene3d>
              <a:sp3d>
                <a:bevelT w="190500" h="342900"/>
              </a:sp3d>
            </c:spPr>
          </c:dPt>
          <c:dPt>
            <c:idx val="1"/>
            <c:bubble3D val="0"/>
            <c:spPr>
              <a:solidFill>
                <a:srgbClr val="334351"/>
              </a:solidFill>
              <a:scene3d>
                <a:camera prst="orthographicFront"/>
                <a:lightRig rig="threePt" dir="t"/>
              </a:scene3d>
              <a:sp3d>
                <a:bevelT w="190500" h="342900"/>
              </a:sp3d>
            </c:spPr>
          </c:dPt>
          <c:dPt>
            <c:idx val="2"/>
            <c:bubble3D val="0"/>
            <c:spPr>
              <a:solidFill>
                <a:srgbClr val="A1504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0" h="342900"/>
              </a:sp3d>
            </c:spPr>
          </c:dPt>
          <c:dLbls>
            <c:dLbl>
              <c:idx val="0"/>
              <c:layout>
                <c:manualLayout>
                  <c:x val="0.228808536892689"/>
                  <c:y val="0.0162181076652015"/>
                </c:manualLayout>
              </c:layout>
              <c:tx>
                <c:rich>
                  <a:bodyPr/>
                  <a:lstStyle/>
                  <a:p>
                    <a:pPr>
                      <a:defRPr sz="6600" baseline="-25000"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srgbClr val="000000">
                              <a:alpha val="43000"/>
                            </a:srgbClr>
                          </a:outerShdw>
                          <a:reflection stA="25000" endPos="75000" dist="12700" dir="5400000" sy="-100000" algn="bl" rotWithShape="0"/>
                        </a:effectLst>
                      </a:defRPr>
                    </a:pPr>
                    <a:r>
                      <a:rPr lang="en-US" sz="4400" baseline="-25000" dirty="0" smtClean="0">
                        <a:solidFill>
                          <a:schemeClr val="tx1"/>
                        </a:solidFill>
                      </a:rPr>
                      <a:t>43%</a:t>
                    </a:r>
                    <a:endParaRPr lang="en-US" sz="6600" baseline="-2500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57375206745628"/>
                  <c:y val="0.0753665752661437"/>
                </c:manualLayout>
              </c:layout>
              <c:tx>
                <c:rich>
                  <a:bodyPr/>
                  <a:lstStyle/>
                  <a:p>
                    <a:pPr>
                      <a:defRPr sz="3200" baseline="0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srgbClr val="000000">
                              <a:alpha val="43000"/>
                            </a:srgbClr>
                          </a:outerShdw>
                          <a:reflection stA="25000" endPos="75000" dist="12700" dir="5400000" sy="-100000" algn="bl" rotWithShape="0"/>
                        </a:effectLst>
                      </a:defRPr>
                    </a:pPr>
                    <a:r>
                      <a:rPr lang="en-US" sz="3200" dirty="0" smtClean="0"/>
                      <a:t>33%</a:t>
                    </a:r>
                    <a:endParaRPr lang="en-US" sz="2000" dirty="0"/>
                  </a:p>
                </c:rich>
              </c:tx>
              <c:spPr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82994130253211"/>
                  <c:y val="-0.308261221755758"/>
                </c:manualLayout>
              </c:layout>
              <c:tx>
                <c:rich>
                  <a:bodyPr/>
                  <a:lstStyle/>
                  <a:p>
                    <a:pPr>
                      <a:defRPr sz="3200" baseline="0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srgbClr val="000000">
                              <a:alpha val="43000"/>
                            </a:srgbClr>
                          </a:outerShdw>
                          <a:reflection stA="25000" endPos="75000" dist="12700" dir="5400000" sy="-100000" algn="bl" rotWithShape="0"/>
                        </a:effectLst>
                      </a:defRPr>
                    </a:pPr>
                    <a:r>
                      <a:rPr lang="en-US" sz="3200" dirty="0" smtClean="0"/>
                      <a:t>24%</a:t>
                    </a:r>
                    <a:endParaRPr lang="en-US" sz="3200" dirty="0"/>
                  </a:p>
                </c:rich>
              </c:tx>
              <c:spPr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>
                <a:effectLst/>
              </c:spPr>
              <c:txPr>
                <a:bodyPr/>
                <a:lstStyle/>
                <a:p>
                  <a:pPr>
                    <a:defRPr sz="3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rgbClr val="000000">
                            <a:alpha val="43000"/>
                          </a:srgbClr>
                        </a:outerShdw>
                        <a:reflection stA="25000" endPos="75000" dist="12700" dir="5400000" sy="-100000" algn="bl" rotWithShape="0"/>
                      </a:effectLst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 sz="320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rgbClr val="000000">
                            <a:alpha val="43000"/>
                          </a:srgbClr>
                        </a:outerShdw>
                        <a:reflection stA="25000" endPos="75000" dist="12700" dir="5400000" sy="-100000" algn="bl" rotWithShape="0"/>
                      </a:effectLst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Sheet1!$A$2:$A$6</c:f>
              <c:strCache>
                <c:ptCount val="3"/>
                <c:pt idx="0">
                  <c:v>North America</c:v>
                </c:pt>
                <c:pt idx="1">
                  <c:v>EMEA</c:v>
                </c:pt>
                <c:pt idx="2">
                  <c:v>APAC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3"/>
                <c:pt idx="0">
                  <c:v>0.41</c:v>
                </c:pt>
                <c:pt idx="1">
                  <c:v>0.34</c:v>
                </c:pt>
                <c:pt idx="2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>
              <a:lumMod val="65000"/>
              <a:lumOff val="35000"/>
            </a:schemeClr>
          </a:solidFill>
          <a:latin typeface="Helvetica Neue Condensed Bold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208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Product Segmentation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42900"/>
            </a:sp3d>
          </c:spPr>
          <c:explosion val="4"/>
          <c:dPt>
            <c:idx val="0"/>
            <c:bubble3D val="0"/>
            <c:spPr>
              <a:solidFill>
                <a:srgbClr val="E6D390"/>
              </a:solidFill>
              <a:scene3d>
                <a:camera prst="orthographicFront"/>
                <a:lightRig rig="threePt" dir="t"/>
              </a:scene3d>
              <a:sp3d>
                <a:bevelT w="190500" h="342900"/>
              </a:sp3d>
            </c:spPr>
          </c:dPt>
          <c:dPt>
            <c:idx val="1"/>
            <c:bubble3D val="0"/>
            <c:spPr>
              <a:solidFill>
                <a:srgbClr val="334351"/>
              </a:solidFill>
              <a:scene3d>
                <a:camera prst="orthographicFront"/>
                <a:lightRig rig="threePt" dir="t"/>
              </a:scene3d>
              <a:sp3d>
                <a:bevelT w="190500" h="342900"/>
              </a:sp3d>
            </c:spPr>
          </c:dPt>
          <c:dPt>
            <c:idx val="2"/>
            <c:bubble3D val="0"/>
            <c:spPr>
              <a:solidFill>
                <a:srgbClr val="A1504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0" h="342900"/>
              </a:sp3d>
            </c:spPr>
          </c:dPt>
          <c:dLbls>
            <c:dLbl>
              <c:idx val="0"/>
              <c:layout>
                <c:manualLayout>
                  <c:x val="0.157383425476071"/>
                  <c:y val="0.0323458734324876"/>
                </c:manualLayout>
              </c:layout>
              <c:tx>
                <c:rich>
                  <a:bodyPr/>
                  <a:lstStyle/>
                  <a:p>
                    <a:pPr>
                      <a:defRPr sz="2800" baseline="0"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srgbClr val="000000">
                              <a:alpha val="43000"/>
                            </a:srgbClr>
                          </a:outerShdw>
                          <a:reflection stA="25000" endPos="75000" dist="12700" dir="5400000" sy="-100000" algn="bl" rotWithShape="0"/>
                        </a:effectLst>
                      </a:defRPr>
                    </a:pPr>
                    <a:r>
                      <a:rPr lang="en-US" sz="2800" dirty="0" smtClean="0">
                        <a:solidFill>
                          <a:schemeClr val="tx1"/>
                        </a:solidFill>
                      </a:rPr>
                      <a:t>38%</a:t>
                    </a:r>
                    <a:endParaRPr lang="en-US" sz="440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26063429824566"/>
                  <c:y val="-0.122310250747044"/>
                </c:manualLayout>
              </c:layout>
              <c:tx>
                <c:rich>
                  <a:bodyPr/>
                  <a:lstStyle/>
                  <a:p>
                    <a:pPr>
                      <a:defRPr sz="2800" baseline="0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srgbClr val="000000">
                              <a:alpha val="43000"/>
                            </a:srgbClr>
                          </a:outerShdw>
                          <a:reflection stA="25000" endPos="75000" dist="12700" dir="5400000" sy="-100000" algn="bl" rotWithShape="0"/>
                        </a:effectLst>
                      </a:defRPr>
                    </a:pPr>
                    <a:r>
                      <a:rPr lang="en-US" sz="2800" dirty="0" smtClean="0"/>
                      <a:t>62%</a:t>
                    </a:r>
                    <a:endParaRPr lang="en-US" sz="4400" dirty="0"/>
                  </a:p>
                </c:rich>
              </c:tx>
              <c:spPr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82994080527168"/>
                  <c:y val="-0.352774569845436"/>
                </c:manualLayout>
              </c:layout>
              <c:tx>
                <c:rich>
                  <a:bodyPr/>
                  <a:lstStyle/>
                  <a:p>
                    <a:pPr>
                      <a:defRPr sz="2800" baseline="0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srgbClr val="000000">
                              <a:alpha val="43000"/>
                            </a:srgbClr>
                          </a:outerShdw>
                          <a:reflection stA="25000" endPos="75000" dist="12700" dir="5400000" sy="-100000" algn="bl" rotWithShape="0"/>
                        </a:effectLst>
                      </a:defRPr>
                    </a:pPr>
                    <a:r>
                      <a:rPr lang="en-US" sz="2800" dirty="0" smtClean="0"/>
                      <a:t>30%</a:t>
                    </a:r>
                    <a:endParaRPr lang="en-US" sz="4400" dirty="0"/>
                  </a:p>
                </c:rich>
              </c:tx>
              <c:spPr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>
                <a:effectLst/>
              </c:spPr>
              <c:txPr>
                <a:bodyPr/>
                <a:lstStyle/>
                <a:p>
                  <a:pPr>
                    <a:defRPr sz="28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rgbClr val="000000">
                            <a:alpha val="43000"/>
                          </a:srgbClr>
                        </a:outerShdw>
                        <a:reflection stA="25000" endPos="75000" dist="12700" dir="5400000" sy="-100000" algn="bl" rotWithShape="0"/>
                      </a:effectLst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 sz="280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rgbClr val="000000">
                            <a:alpha val="43000"/>
                          </a:srgbClr>
                        </a:outerShdw>
                        <a:reflection stA="25000" endPos="75000" dist="12700" dir="5400000" sy="-100000" algn="bl" rotWithShape="0"/>
                      </a:effectLst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Sheet1!$A$2:$A$6</c:f>
              <c:strCache>
                <c:ptCount val="3"/>
                <c:pt idx="0">
                  <c:v>Entry-Level Appliances</c:v>
                </c:pt>
                <c:pt idx="1">
                  <c:v>Mid-Level Appliances</c:v>
                </c:pt>
                <c:pt idx="2">
                  <c:v>High-End Appliances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3"/>
                <c:pt idx="0">
                  <c:v>0.41</c:v>
                </c:pt>
                <c:pt idx="1">
                  <c:v>0.62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>
              <a:lumMod val="65000"/>
              <a:lumOff val="35000"/>
            </a:schemeClr>
          </a:solidFill>
          <a:latin typeface="Helvetica Neue Condensed Bold"/>
        </a:defRPr>
      </a:pPr>
      <a:endParaRPr lang="en-US"/>
    </a:p>
  </c:txPr>
  <c:externalData r:id="rId1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5-07T14:16:37.605" idx="1">
    <p:pos x="2656" y="198"/>
    <p:text>This title doesn't speak to the slide content at all.  How about: "Evolving Security Requirements"??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5-07T14:24:56.402" idx="2">
    <p:pos x="5227" y="954"/>
    <p:text>Slide Title Indicates Best Security, but then slide higlights CP8.  Thus, I edted the title.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5-07T14:26:46.538" idx="3">
    <p:pos x="4006" y="198"/>
    <p:text>Title doesn't match slide.  
Slide shows all multiple products for the cloud; title is about FortiGate. 
Suggested edit: Broad Cloud Security Platform 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5-07T14:28:21.356" idx="4">
    <p:pos x="3327" y="95"/>
    <p:text>Need to re-allign dots on table 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28788" y="600075"/>
            <a:ext cx="3494087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8125" y="3349625"/>
            <a:ext cx="6562725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77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954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89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30175" indent="-230175">
              <a:buFont typeface="Calibri" pitchFamily="34" charset="0"/>
              <a:buAutoNum type="arabicPeriod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Fortinet’s approach was to create Unified Threat Management. The UTM solution, which tightly integrate many functions and point products together into a single platform. </a:t>
            </a:r>
          </a:p>
          <a:p>
            <a:pPr marL="230175" indent="-230175">
              <a:buFont typeface="Calibri" pitchFamily="34" charset="0"/>
              <a:buAutoNum type="arabicPeriod"/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marL="230175" indent="-230175">
              <a:buFont typeface="Calibri" pitchFamily="34" charset="0"/>
              <a:buAutoNum type="arabicPeriod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UTM is defined as a device that “Unifies” multiple security features, including firewall/VPN, Intrusion Detection/Prevention  and gateway antivirus, at a minimum, Fortinet offer s all these plus much more features.</a:t>
            </a:r>
          </a:p>
          <a:p>
            <a:pPr marL="230175" indent="-230175">
              <a:buFont typeface="Calibri" pitchFamily="34" charset="0"/>
              <a:buAutoNum type="arabicPeriod"/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marL="230175" indent="-230175">
              <a:buFont typeface="Calibri" pitchFamily="34" charset="0"/>
              <a:buAutoNum type="arabicPeriod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We also leverage our FortiASIC to accelerate performance, and utilize our FortiGuard Labs for real-time global update service,  this solution effectively protects our customers in today’s challenging network environment</a:t>
            </a:r>
          </a:p>
          <a:p>
            <a:pPr marL="230175" indent="-230175">
              <a:buFont typeface="Calibri" pitchFamily="34" charset="0"/>
              <a:buAutoNum type="arabicPeriod"/>
            </a:pPr>
            <a:endParaRPr lang="en-US" sz="800" dirty="0">
              <a:latin typeface="Arial" pitchFamily="34" charset="0"/>
              <a:ea typeface="ＭＳ Ｐゴシック" pitchFamily="34" charset="-12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862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633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6337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461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DCFW-PPT-Title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1444" y="6527955"/>
            <a:ext cx="3083278" cy="153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rgbClr val="102A47"/>
                </a:solidFill>
                <a:latin typeface="Arial Narrow"/>
                <a:cs typeface="Arial Narrow"/>
              </a:rPr>
              <a:t>© Copyright 2013 Fortinet Inc. All rights reserved.</a:t>
            </a:r>
          </a:p>
        </p:txBody>
      </p:sp>
      <p:pic>
        <p:nvPicPr>
          <p:cNvPr id="2" name="Picture 1" descr="HPNS_Tagline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513" y="5939364"/>
            <a:ext cx="2757081" cy="182627"/>
          </a:xfrm>
          <a:prstGeom prst="rect">
            <a:avLst/>
          </a:prstGeom>
        </p:spPr>
      </p:pic>
      <p:pic>
        <p:nvPicPr>
          <p:cNvPr id="4" name="Picture 3" descr="HPNS_PPT-Title_1440x1080-v3a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816966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652317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54316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73F149-83C4-4179-9681-702531CCFDAC}" type="datetimeFigureOut">
              <a:rPr lang="de-DE" smtClean="0"/>
              <a:pPr/>
              <a:t>6/2/14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tabLst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18249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eaLnBrk="0" hangingPunct="0"/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pic>
        <p:nvPicPr>
          <p:cNvPr id="4" name="Picture 3" descr="HPNS_Tagline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4724" y="6456286"/>
            <a:ext cx="2757081" cy="18262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4" r:id="rId5"/>
    <p:sldLayoutId id="2147484246" r:id="rId6"/>
    <p:sldLayoutId id="2147484248" r:id="rId7"/>
    <p:sldLayoutId id="2147484249" r:id="rId8"/>
    <p:sldLayoutId id="2147484251" r:id="rId9"/>
    <p:sldLayoutId id="2147484252" r:id="rId10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comments" Target="../comments/comment1.xml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0.png"/><Relationship Id="rId12" Type="http://schemas.openxmlformats.org/officeDocument/2006/relationships/image" Target="../media/image51.png"/><Relationship Id="rId13" Type="http://schemas.openxmlformats.org/officeDocument/2006/relationships/image" Target="../media/image52.png"/><Relationship Id="rId14" Type="http://schemas.openxmlformats.org/officeDocument/2006/relationships/image" Target="../media/image53.png"/><Relationship Id="rId15" Type="http://schemas.openxmlformats.org/officeDocument/2006/relationships/image" Target="../media/image54.png"/><Relationship Id="rId16" Type="http://schemas.openxmlformats.org/officeDocument/2006/relationships/image" Target="../media/image55.png"/><Relationship Id="rId17" Type="http://schemas.openxmlformats.org/officeDocument/2006/relationships/image" Target="../media/image56.png"/><Relationship Id="rId18" Type="http://schemas.openxmlformats.org/officeDocument/2006/relationships/image" Target="../media/image57.png"/><Relationship Id="rId19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1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9" Type="http://schemas.openxmlformats.org/officeDocument/2006/relationships/image" Target="../media/image48.png"/><Relationship Id="rId10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7.png"/><Relationship Id="rId12" Type="http://schemas.openxmlformats.org/officeDocument/2006/relationships/image" Target="../media/image68.png"/><Relationship Id="rId13" Type="http://schemas.openxmlformats.org/officeDocument/2006/relationships/image" Target="../media/image69.png"/><Relationship Id="rId14" Type="http://schemas.openxmlformats.org/officeDocument/2006/relationships/image" Target="../media/image70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Relationship Id="rId9" Type="http://schemas.openxmlformats.org/officeDocument/2006/relationships/image" Target="../media/image23.png"/><Relationship Id="rId10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9.png"/><Relationship Id="rId12" Type="http://schemas.openxmlformats.org/officeDocument/2006/relationships/image" Target="../media/image80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5.png"/><Relationship Id="rId7" Type="http://schemas.openxmlformats.org/officeDocument/2006/relationships/image" Target="../media/image76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0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0.png"/><Relationship Id="rId12" Type="http://schemas.openxmlformats.org/officeDocument/2006/relationships/image" Target="../media/image87.png"/><Relationship Id="rId13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24.png"/><Relationship Id="rId7" Type="http://schemas.openxmlformats.org/officeDocument/2006/relationships/image" Target="../media/image84.png"/><Relationship Id="rId8" Type="http://schemas.openxmlformats.org/officeDocument/2006/relationships/image" Target="../media/image85.png"/><Relationship Id="rId9" Type="http://schemas.openxmlformats.org/officeDocument/2006/relationships/image" Target="../media/image86.png"/><Relationship Id="rId10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4" Type="http://schemas.openxmlformats.org/officeDocument/2006/relationships/image" Target="../media/image89.png"/><Relationship Id="rId5" Type="http://schemas.openxmlformats.org/officeDocument/2006/relationships/image" Target="../media/image90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6.png"/><Relationship Id="rId12" Type="http://schemas.openxmlformats.org/officeDocument/2006/relationships/image" Target="../media/image97.png"/><Relationship Id="rId13" Type="http://schemas.openxmlformats.org/officeDocument/2006/relationships/image" Target="../media/image98.png"/><Relationship Id="rId14" Type="http://schemas.openxmlformats.org/officeDocument/2006/relationships/image" Target="../media/image99.png"/><Relationship Id="rId15" Type="http://schemas.openxmlformats.org/officeDocument/2006/relationships/image" Target="../media/image100.png"/><Relationship Id="rId16" Type="http://schemas.openxmlformats.org/officeDocument/2006/relationships/image" Target="../media/image101.png"/><Relationship Id="rId17" Type="http://schemas.openxmlformats.org/officeDocument/2006/relationships/comments" Target="../comments/comment2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7.png"/><Relationship Id="rId4" Type="http://schemas.openxmlformats.org/officeDocument/2006/relationships/image" Target="../media/image89.png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image" Target="../media/image18.png"/><Relationship Id="rId8" Type="http://schemas.openxmlformats.org/officeDocument/2006/relationships/image" Target="../media/image93.png"/><Relationship Id="rId9" Type="http://schemas.openxmlformats.org/officeDocument/2006/relationships/image" Target="../media/image94.png"/><Relationship Id="rId10" Type="http://schemas.openxmlformats.org/officeDocument/2006/relationships/image" Target="../media/image95.pn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9.png"/><Relationship Id="rId12" Type="http://schemas.openxmlformats.org/officeDocument/2006/relationships/image" Target="../media/image110.png"/><Relationship Id="rId13" Type="http://schemas.openxmlformats.org/officeDocument/2006/relationships/image" Target="../media/image92.png"/><Relationship Id="rId14" Type="http://schemas.openxmlformats.org/officeDocument/2006/relationships/image" Target="../media/image111.png"/><Relationship Id="rId15" Type="http://schemas.openxmlformats.org/officeDocument/2006/relationships/image" Target="../media/image9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9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Relationship Id="rId6" Type="http://schemas.openxmlformats.org/officeDocument/2006/relationships/image" Target="../media/image104.png"/><Relationship Id="rId7" Type="http://schemas.openxmlformats.org/officeDocument/2006/relationships/image" Target="../media/image105.png"/><Relationship Id="rId8" Type="http://schemas.openxmlformats.org/officeDocument/2006/relationships/image" Target="../media/image106.png"/><Relationship Id="rId9" Type="http://schemas.openxmlformats.org/officeDocument/2006/relationships/image" Target="../media/image107.png"/><Relationship Id="rId10" Type="http://schemas.openxmlformats.org/officeDocument/2006/relationships/image" Target="../media/image10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Relationship Id="rId6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microsoft.com/office/2007/relationships/hdphoto" Target="../media/hdphoto5.wdp"/><Relationship Id="rId5" Type="http://schemas.microsoft.com/office/2007/relationships/hdphoto" Target="../media/hdphoto6.wdp"/><Relationship Id="rId6" Type="http://schemas.microsoft.com/office/2007/relationships/hdphoto" Target="../media/hdphoto7.wdp"/><Relationship Id="rId7" Type="http://schemas.microsoft.com/office/2007/relationships/hdphoto" Target="../media/hdphoto8.wdp"/><Relationship Id="rId8" Type="http://schemas.microsoft.com/office/2007/relationships/hdphoto" Target="../media/hdphoto9.wdp"/><Relationship Id="rId9" Type="http://schemas.openxmlformats.org/officeDocument/2006/relationships/image" Target="../media/image118.png"/><Relationship Id="rId10" Type="http://schemas.openxmlformats.org/officeDocument/2006/relationships/comments" Target="../comments/comment3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gif"/><Relationship Id="rId4" Type="http://schemas.openxmlformats.org/officeDocument/2006/relationships/image" Target="../media/image120.png"/><Relationship Id="rId5" Type="http://schemas.openxmlformats.org/officeDocument/2006/relationships/image" Target="../media/image121.png"/><Relationship Id="rId6" Type="http://schemas.openxmlformats.org/officeDocument/2006/relationships/image" Target="../media/image122.png"/><Relationship Id="rId7" Type="http://schemas.openxmlformats.org/officeDocument/2006/relationships/comments" Target="../comments/comment4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Relationship Id="rId6" Type="http://schemas.openxmlformats.org/officeDocument/2006/relationships/image" Target="../media/image127.png"/><Relationship Id="rId7" Type="http://schemas.openxmlformats.org/officeDocument/2006/relationships/image" Target="../media/image128.jpeg"/><Relationship Id="rId8" Type="http://schemas.openxmlformats.org/officeDocument/2006/relationships/image" Target="../media/image129.png"/><Relationship Id="rId9" Type="http://schemas.openxmlformats.org/officeDocument/2006/relationships/image" Target="../media/image130.png"/><Relationship Id="rId10" Type="http://schemas.openxmlformats.org/officeDocument/2006/relationships/image" Target="../media/image13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ortinet.com/sites/default/files/whitepapers/NSS-Labs-2014-BDS-SVM.pdf" TargetMode="External"/><Relationship Id="rId3" Type="http://schemas.openxmlformats.org/officeDocument/2006/relationships/image" Target="../media/image132.png"/></Relationships>
</file>

<file path=ppt/slides/_rels/slide2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2.png"/><Relationship Id="rId12" Type="http://schemas.openxmlformats.org/officeDocument/2006/relationships/image" Target="../media/image143.png"/><Relationship Id="rId13" Type="http://schemas.openxmlformats.org/officeDocument/2006/relationships/image" Target="../media/image144.png"/><Relationship Id="rId14" Type="http://schemas.openxmlformats.org/officeDocument/2006/relationships/image" Target="../media/image145.png"/><Relationship Id="rId15" Type="http://schemas.openxmlformats.org/officeDocument/2006/relationships/image" Target="../media/image146.png"/><Relationship Id="rId16" Type="http://schemas.openxmlformats.org/officeDocument/2006/relationships/image" Target="../media/image147.png"/><Relationship Id="rId17" Type="http://schemas.openxmlformats.org/officeDocument/2006/relationships/image" Target="../media/image148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Relationship Id="rId6" Type="http://schemas.openxmlformats.org/officeDocument/2006/relationships/image" Target="../media/image137.png"/><Relationship Id="rId7" Type="http://schemas.openxmlformats.org/officeDocument/2006/relationships/image" Target="../media/image138.png"/><Relationship Id="rId8" Type="http://schemas.openxmlformats.org/officeDocument/2006/relationships/image" Target="../media/image139.png"/><Relationship Id="rId9" Type="http://schemas.openxmlformats.org/officeDocument/2006/relationships/image" Target="../media/image140.png"/><Relationship Id="rId10" Type="http://schemas.openxmlformats.org/officeDocument/2006/relationships/image" Target="../media/image141.png"/></Relationships>
</file>

<file path=ppt/slides/_rels/slide2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0.png"/><Relationship Id="rId12" Type="http://schemas.openxmlformats.org/officeDocument/2006/relationships/image" Target="../media/image161.png"/><Relationship Id="rId13" Type="http://schemas.openxmlformats.org/officeDocument/2006/relationships/image" Target="../media/image162.png"/><Relationship Id="rId14" Type="http://schemas.openxmlformats.org/officeDocument/2006/relationships/image" Target="../media/image163.png"/><Relationship Id="rId15" Type="http://schemas.openxmlformats.org/officeDocument/2006/relationships/image" Target="../media/image16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1.jpeg"/><Relationship Id="rId3" Type="http://schemas.openxmlformats.org/officeDocument/2006/relationships/image" Target="../media/image152.png"/><Relationship Id="rId4" Type="http://schemas.openxmlformats.org/officeDocument/2006/relationships/image" Target="../media/image153.png"/><Relationship Id="rId5" Type="http://schemas.openxmlformats.org/officeDocument/2006/relationships/image" Target="../media/image154.png"/><Relationship Id="rId6" Type="http://schemas.openxmlformats.org/officeDocument/2006/relationships/image" Target="../media/image155.png"/><Relationship Id="rId7" Type="http://schemas.openxmlformats.org/officeDocument/2006/relationships/image" Target="../media/image156.png"/><Relationship Id="rId8" Type="http://schemas.openxmlformats.org/officeDocument/2006/relationships/image" Target="../media/image157.png"/><Relationship Id="rId9" Type="http://schemas.openxmlformats.org/officeDocument/2006/relationships/image" Target="../media/image158.png"/><Relationship Id="rId10" Type="http://schemas.openxmlformats.org/officeDocument/2006/relationships/image" Target="../media/image15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jpeg"/><Relationship Id="rId9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4.xml"/><Relationship Id="rId3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chart" Target="../charts/chart5.xml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.png"/><Relationship Id="rId12" Type="http://schemas.openxmlformats.org/officeDocument/2006/relationships/image" Target="../media/image34.png"/><Relationship Id="rId13" Type="http://schemas.openxmlformats.org/officeDocument/2006/relationships/image" Target="../media/image35.png"/><Relationship Id="rId14" Type="http://schemas.openxmlformats.org/officeDocument/2006/relationships/image" Target="../media/image36.png"/><Relationship Id="rId15" Type="http://schemas.openxmlformats.org/officeDocument/2006/relationships/image" Target="../media/image37.png"/><Relationship Id="rId16" Type="http://schemas.openxmlformats.org/officeDocument/2006/relationships/image" Target="../media/image38.png"/><Relationship Id="rId17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eg"/><Relationship Id="rId3" Type="http://schemas.microsoft.com/office/2007/relationships/hdphoto" Target="../media/hdphoto1.wdp"/><Relationship Id="rId4" Type="http://schemas.microsoft.com/office/2007/relationships/hdphoto" Target="../media/hdphoto2.wdp"/><Relationship Id="rId5" Type="http://schemas.openxmlformats.org/officeDocument/2006/relationships/image" Target="../media/image28.jpeg"/><Relationship Id="rId6" Type="http://schemas.openxmlformats.org/officeDocument/2006/relationships/image" Target="../media/image29.jpeg"/><Relationship Id="rId7" Type="http://schemas.microsoft.com/office/2007/relationships/hdphoto" Target="../media/hdphoto3.wdp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Fortinet Corporate Overview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90919" y="3427140"/>
            <a:ext cx="7999509" cy="834011"/>
          </a:xfrm>
        </p:spPr>
        <p:txBody>
          <a:bodyPr/>
          <a:lstStyle/>
          <a:p>
            <a:r>
              <a:rPr lang="en-US" dirty="0" smtClean="0"/>
              <a:t>John Maddison</a:t>
            </a:r>
          </a:p>
          <a:p>
            <a:r>
              <a:rPr lang="en-US" dirty="0" smtClean="0"/>
              <a:t>VP Marketing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940710" y="5890884"/>
            <a:ext cx="873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Q2 2014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0" y="1104692"/>
            <a:ext cx="9144000" cy="5125126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5591539" y="1423172"/>
            <a:ext cx="1600351" cy="5511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/>
                <a:cs typeface="ＭＳ Ｐゴシック"/>
              </a:rPr>
              <a:t>Threat Landscape</a:t>
            </a:r>
            <a:endParaRPr lang="en-US" dirty="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41778" y="5176577"/>
            <a:ext cx="6642855" cy="558170"/>
          </a:xfrm>
          <a:prstGeom prst="rect">
            <a:avLst/>
          </a:pr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bg2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558" name="Freeform 6"/>
          <p:cNvSpPr>
            <a:spLocks/>
          </p:cNvSpPr>
          <p:nvPr/>
        </p:nvSpPr>
        <p:spPr bwMode="auto">
          <a:xfrm>
            <a:off x="2770006" y="2003744"/>
            <a:ext cx="4414628" cy="2536296"/>
          </a:xfrm>
          <a:custGeom>
            <a:avLst/>
            <a:gdLst/>
            <a:ahLst/>
            <a:cxnLst>
              <a:cxn ang="0">
                <a:pos x="1754" y="0"/>
              </a:cxn>
              <a:cxn ang="0">
                <a:pos x="1754" y="0"/>
              </a:cxn>
              <a:cxn ang="0">
                <a:pos x="1754" y="0"/>
              </a:cxn>
              <a:cxn ang="0">
                <a:pos x="1753" y="36"/>
              </a:cxn>
              <a:cxn ang="0">
                <a:pos x="1749" y="73"/>
              </a:cxn>
              <a:cxn ang="0">
                <a:pos x="1746" y="110"/>
              </a:cxn>
              <a:cxn ang="0">
                <a:pos x="1741" y="146"/>
              </a:cxn>
              <a:cxn ang="0">
                <a:pos x="1735" y="183"/>
              </a:cxn>
              <a:cxn ang="0">
                <a:pos x="1728" y="219"/>
              </a:cxn>
              <a:cxn ang="0">
                <a:pos x="1712" y="290"/>
              </a:cxn>
              <a:cxn ang="0">
                <a:pos x="1693" y="361"/>
              </a:cxn>
              <a:cxn ang="0">
                <a:pos x="1670" y="431"/>
              </a:cxn>
              <a:cxn ang="0">
                <a:pos x="1643" y="499"/>
              </a:cxn>
              <a:cxn ang="0">
                <a:pos x="1612" y="567"/>
              </a:cxn>
              <a:cxn ang="0">
                <a:pos x="1578" y="635"/>
              </a:cxn>
              <a:cxn ang="0">
                <a:pos x="1540" y="701"/>
              </a:cxn>
              <a:cxn ang="0">
                <a:pos x="1500" y="766"/>
              </a:cxn>
              <a:cxn ang="0">
                <a:pos x="1456" y="829"/>
              </a:cxn>
              <a:cxn ang="0">
                <a:pos x="1409" y="892"/>
              </a:cxn>
              <a:cxn ang="0">
                <a:pos x="1359" y="954"/>
              </a:cxn>
              <a:cxn ang="0">
                <a:pos x="1306" y="1014"/>
              </a:cxn>
              <a:cxn ang="0">
                <a:pos x="1250" y="1072"/>
              </a:cxn>
              <a:cxn ang="0">
                <a:pos x="1191" y="1128"/>
              </a:cxn>
              <a:cxn ang="0">
                <a:pos x="1129" y="1185"/>
              </a:cxn>
              <a:cxn ang="0">
                <a:pos x="1064" y="1240"/>
              </a:cxn>
              <a:cxn ang="0">
                <a:pos x="996" y="1294"/>
              </a:cxn>
              <a:cxn ang="0">
                <a:pos x="927" y="1344"/>
              </a:cxn>
              <a:cxn ang="0">
                <a:pos x="854" y="1394"/>
              </a:cxn>
              <a:cxn ang="0">
                <a:pos x="779" y="1443"/>
              </a:cxn>
              <a:cxn ang="0">
                <a:pos x="701" y="1490"/>
              </a:cxn>
              <a:cxn ang="0">
                <a:pos x="620" y="1535"/>
              </a:cxn>
              <a:cxn ang="0">
                <a:pos x="539" y="1579"/>
              </a:cxn>
              <a:cxn ang="0">
                <a:pos x="454" y="1619"/>
              </a:cxn>
              <a:cxn ang="0">
                <a:pos x="368" y="1660"/>
              </a:cxn>
              <a:cxn ang="0">
                <a:pos x="279" y="1697"/>
              </a:cxn>
              <a:cxn ang="0">
                <a:pos x="188" y="1732"/>
              </a:cxn>
              <a:cxn ang="0">
                <a:pos x="96" y="1766"/>
              </a:cxn>
              <a:cxn ang="0">
                <a:pos x="0" y="1799"/>
              </a:cxn>
              <a:cxn ang="0">
                <a:pos x="0" y="1799"/>
              </a:cxn>
              <a:cxn ang="0">
                <a:pos x="2744" y="1799"/>
              </a:cxn>
              <a:cxn ang="0">
                <a:pos x="2744" y="0"/>
              </a:cxn>
              <a:cxn ang="0">
                <a:pos x="1801" y="0"/>
              </a:cxn>
              <a:cxn ang="0">
                <a:pos x="1754" y="0"/>
              </a:cxn>
            </a:cxnLst>
            <a:rect l="0" t="0" r="r" b="b"/>
            <a:pathLst>
              <a:path w="2744" h="1799">
                <a:moveTo>
                  <a:pt x="1754" y="0"/>
                </a:moveTo>
                <a:lnTo>
                  <a:pt x="1754" y="0"/>
                </a:lnTo>
                <a:lnTo>
                  <a:pt x="1754" y="0"/>
                </a:lnTo>
                <a:lnTo>
                  <a:pt x="1753" y="36"/>
                </a:lnTo>
                <a:lnTo>
                  <a:pt x="1749" y="73"/>
                </a:lnTo>
                <a:lnTo>
                  <a:pt x="1746" y="110"/>
                </a:lnTo>
                <a:lnTo>
                  <a:pt x="1741" y="146"/>
                </a:lnTo>
                <a:lnTo>
                  <a:pt x="1735" y="183"/>
                </a:lnTo>
                <a:lnTo>
                  <a:pt x="1728" y="219"/>
                </a:lnTo>
                <a:lnTo>
                  <a:pt x="1712" y="290"/>
                </a:lnTo>
                <a:lnTo>
                  <a:pt x="1693" y="361"/>
                </a:lnTo>
                <a:lnTo>
                  <a:pt x="1670" y="431"/>
                </a:lnTo>
                <a:lnTo>
                  <a:pt x="1643" y="499"/>
                </a:lnTo>
                <a:lnTo>
                  <a:pt x="1612" y="567"/>
                </a:lnTo>
                <a:lnTo>
                  <a:pt x="1578" y="635"/>
                </a:lnTo>
                <a:lnTo>
                  <a:pt x="1540" y="701"/>
                </a:lnTo>
                <a:lnTo>
                  <a:pt x="1500" y="766"/>
                </a:lnTo>
                <a:lnTo>
                  <a:pt x="1456" y="829"/>
                </a:lnTo>
                <a:lnTo>
                  <a:pt x="1409" y="892"/>
                </a:lnTo>
                <a:lnTo>
                  <a:pt x="1359" y="954"/>
                </a:lnTo>
                <a:lnTo>
                  <a:pt x="1306" y="1014"/>
                </a:lnTo>
                <a:lnTo>
                  <a:pt x="1250" y="1072"/>
                </a:lnTo>
                <a:lnTo>
                  <a:pt x="1191" y="1128"/>
                </a:lnTo>
                <a:lnTo>
                  <a:pt x="1129" y="1185"/>
                </a:lnTo>
                <a:lnTo>
                  <a:pt x="1064" y="1240"/>
                </a:lnTo>
                <a:lnTo>
                  <a:pt x="996" y="1294"/>
                </a:lnTo>
                <a:lnTo>
                  <a:pt x="927" y="1344"/>
                </a:lnTo>
                <a:lnTo>
                  <a:pt x="854" y="1394"/>
                </a:lnTo>
                <a:lnTo>
                  <a:pt x="779" y="1443"/>
                </a:lnTo>
                <a:lnTo>
                  <a:pt x="701" y="1490"/>
                </a:lnTo>
                <a:lnTo>
                  <a:pt x="620" y="1535"/>
                </a:lnTo>
                <a:lnTo>
                  <a:pt x="539" y="1579"/>
                </a:lnTo>
                <a:lnTo>
                  <a:pt x="454" y="1619"/>
                </a:lnTo>
                <a:lnTo>
                  <a:pt x="368" y="1660"/>
                </a:lnTo>
                <a:lnTo>
                  <a:pt x="279" y="1697"/>
                </a:lnTo>
                <a:lnTo>
                  <a:pt x="188" y="1732"/>
                </a:lnTo>
                <a:lnTo>
                  <a:pt x="96" y="1766"/>
                </a:lnTo>
                <a:lnTo>
                  <a:pt x="0" y="1799"/>
                </a:lnTo>
                <a:lnTo>
                  <a:pt x="0" y="1799"/>
                </a:lnTo>
                <a:lnTo>
                  <a:pt x="2744" y="1799"/>
                </a:lnTo>
                <a:lnTo>
                  <a:pt x="2744" y="0"/>
                </a:lnTo>
                <a:lnTo>
                  <a:pt x="1801" y="0"/>
                </a:lnTo>
                <a:lnTo>
                  <a:pt x="1754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bg2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559" name="Freeform 7"/>
          <p:cNvSpPr>
            <a:spLocks/>
          </p:cNvSpPr>
          <p:nvPr/>
        </p:nvSpPr>
        <p:spPr bwMode="auto">
          <a:xfrm>
            <a:off x="541778" y="4578526"/>
            <a:ext cx="6642855" cy="558170"/>
          </a:xfrm>
          <a:custGeom>
            <a:avLst/>
            <a:gdLst/>
            <a:ahLst/>
            <a:cxnLst>
              <a:cxn ang="0">
                <a:pos x="1351" y="0"/>
              </a:cxn>
              <a:cxn ang="0">
                <a:pos x="4129" y="0"/>
              </a:cxn>
              <a:cxn ang="0">
                <a:pos x="4129" y="400"/>
              </a:cxn>
              <a:cxn ang="0">
                <a:pos x="0" y="400"/>
              </a:cxn>
              <a:cxn ang="0">
                <a:pos x="0" y="201"/>
              </a:cxn>
              <a:cxn ang="0">
                <a:pos x="0" y="201"/>
              </a:cxn>
              <a:cxn ang="0">
                <a:pos x="89" y="200"/>
              </a:cxn>
              <a:cxn ang="0">
                <a:pos x="180" y="196"/>
              </a:cxn>
              <a:cxn ang="0">
                <a:pos x="269" y="193"/>
              </a:cxn>
              <a:cxn ang="0">
                <a:pos x="356" y="187"/>
              </a:cxn>
              <a:cxn ang="0">
                <a:pos x="444" y="180"/>
              </a:cxn>
              <a:cxn ang="0">
                <a:pos x="531" y="170"/>
              </a:cxn>
              <a:cxn ang="0">
                <a:pos x="617" y="161"/>
              </a:cxn>
              <a:cxn ang="0">
                <a:pos x="703" y="149"/>
              </a:cxn>
              <a:cxn ang="0">
                <a:pos x="787" y="135"/>
              </a:cxn>
              <a:cxn ang="0">
                <a:pos x="870" y="120"/>
              </a:cxn>
              <a:cxn ang="0">
                <a:pos x="952" y="104"/>
              </a:cxn>
              <a:cxn ang="0">
                <a:pos x="1035" y="86"/>
              </a:cxn>
              <a:cxn ang="0">
                <a:pos x="1114" y="67"/>
              </a:cxn>
              <a:cxn ang="0">
                <a:pos x="1194" y="46"/>
              </a:cxn>
              <a:cxn ang="0">
                <a:pos x="1273" y="25"/>
              </a:cxn>
              <a:cxn ang="0">
                <a:pos x="1351" y="0"/>
              </a:cxn>
              <a:cxn ang="0">
                <a:pos x="1351" y="0"/>
              </a:cxn>
            </a:cxnLst>
            <a:rect l="0" t="0" r="r" b="b"/>
            <a:pathLst>
              <a:path w="4129" h="400">
                <a:moveTo>
                  <a:pt x="1351" y="0"/>
                </a:moveTo>
                <a:lnTo>
                  <a:pt x="4129" y="0"/>
                </a:lnTo>
                <a:lnTo>
                  <a:pt x="4129" y="400"/>
                </a:lnTo>
                <a:lnTo>
                  <a:pt x="0" y="400"/>
                </a:lnTo>
                <a:lnTo>
                  <a:pt x="0" y="201"/>
                </a:lnTo>
                <a:lnTo>
                  <a:pt x="0" y="201"/>
                </a:lnTo>
                <a:lnTo>
                  <a:pt x="89" y="200"/>
                </a:lnTo>
                <a:lnTo>
                  <a:pt x="180" y="196"/>
                </a:lnTo>
                <a:lnTo>
                  <a:pt x="269" y="193"/>
                </a:lnTo>
                <a:lnTo>
                  <a:pt x="356" y="187"/>
                </a:lnTo>
                <a:lnTo>
                  <a:pt x="444" y="180"/>
                </a:lnTo>
                <a:lnTo>
                  <a:pt x="531" y="170"/>
                </a:lnTo>
                <a:lnTo>
                  <a:pt x="617" y="161"/>
                </a:lnTo>
                <a:lnTo>
                  <a:pt x="703" y="149"/>
                </a:lnTo>
                <a:lnTo>
                  <a:pt x="787" y="135"/>
                </a:lnTo>
                <a:lnTo>
                  <a:pt x="870" y="120"/>
                </a:lnTo>
                <a:lnTo>
                  <a:pt x="952" y="104"/>
                </a:lnTo>
                <a:lnTo>
                  <a:pt x="1035" y="86"/>
                </a:lnTo>
                <a:lnTo>
                  <a:pt x="1114" y="67"/>
                </a:lnTo>
                <a:lnTo>
                  <a:pt x="1194" y="46"/>
                </a:lnTo>
                <a:lnTo>
                  <a:pt x="1273" y="25"/>
                </a:lnTo>
                <a:lnTo>
                  <a:pt x="1351" y="0"/>
                </a:lnTo>
                <a:lnTo>
                  <a:pt x="1351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bg2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781156" y="5235221"/>
            <a:ext cx="233930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Layer 1-2:</a:t>
            </a:r>
            <a:b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</a:br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PHYSICAL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35001" y="4621374"/>
            <a:ext cx="12195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solidFill>
                  <a:schemeClr val="tx2"/>
                </a:solidFill>
                <a:cs typeface="Helvetica 55 Roman"/>
              </a:rPr>
              <a:t>Layer </a:t>
            </a:r>
            <a:r>
              <a:rPr lang="en-US" sz="1200" b="1" dirty="0" smtClean="0">
                <a:solidFill>
                  <a:schemeClr val="tx2"/>
                </a:solidFill>
                <a:cs typeface="Helvetica 55 Roman"/>
              </a:rPr>
              <a:t>3-4:</a:t>
            </a:r>
            <a:br>
              <a:rPr lang="en-US" sz="1200" b="1" dirty="0" smtClean="0">
                <a:solidFill>
                  <a:schemeClr val="tx2"/>
                </a:solidFill>
                <a:cs typeface="Helvetica 55 Roman"/>
              </a:rPr>
            </a:br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CONNECTION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51908" y="4019737"/>
            <a:ext cx="21556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solidFill>
                  <a:schemeClr val="tx2"/>
                </a:solidFill>
                <a:cs typeface="Helvetica 55 Roman"/>
              </a:rPr>
              <a:t>Layer </a:t>
            </a:r>
            <a:r>
              <a:rPr lang="en-US" sz="1200" b="1" dirty="0" smtClean="0">
                <a:solidFill>
                  <a:schemeClr val="tx2"/>
                </a:solidFill>
                <a:cs typeface="Helvetica 55 Roman"/>
              </a:rPr>
              <a:t>5-7:</a:t>
            </a:r>
            <a:r>
              <a:rPr lang="en-US" sz="1200" b="1" dirty="0">
                <a:solidFill>
                  <a:schemeClr val="tx2"/>
                </a:solidFill>
                <a:cs typeface="Helvetica 55 Roman"/>
              </a:rPr>
              <a:t/>
            </a:r>
            <a:br>
              <a:rPr lang="en-US" sz="1200" b="1" dirty="0">
                <a:solidFill>
                  <a:schemeClr val="tx2"/>
                </a:solidFill>
                <a:cs typeface="Helvetica 55 Roman"/>
              </a:rPr>
            </a:br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CONTENT &amp; APPLICATION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7245594" y="2009819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9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APPLICATION CONTROL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7245596" y="2476036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8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lang="en-US" sz="12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WEB FILTER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7245596" y="2942253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7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ANTI-SPAM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7245598" y="3402422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6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ANTIVIRUS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7245598" y="4329169"/>
            <a:ext cx="1617709" cy="372426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VPN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245598" y="3868638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5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IPS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245598" y="4746209"/>
            <a:ext cx="1617709" cy="384154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3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FIREWALL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245598" y="5178744"/>
            <a:ext cx="1617709" cy="556002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LOCK &amp; KEY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6414" y="2064397"/>
            <a:ext cx="15311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MALICIOUS APPS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0764" y="2376111"/>
            <a:ext cx="16537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MALICIOUS SITES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30685" y="2712017"/>
            <a:ext cx="16768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SPAM BOTNETS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61199" y="3047923"/>
            <a:ext cx="16273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BANNED CONTENT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1346" y="3377781"/>
            <a:ext cx="9188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TROJANS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94829" y="3689495"/>
            <a:ext cx="23682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VIRUSES &amp; SPYWARE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27555" y="4001207"/>
            <a:ext cx="11336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INTRUSIONS &amp; WORMS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04137" y="5287189"/>
            <a:ext cx="16285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1200" b="1" i="1" dirty="0" smtClean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HARDWARE THEFT</a:t>
            </a:r>
            <a:endParaRPr lang="en-US" sz="1200" b="1" dirty="0" smtClean="0">
              <a:solidFill>
                <a:schemeClr val="tx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4222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1980s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149613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1990s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620210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2000s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004094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2010s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ＭＳ Ｐゴシック" pitchFamily="60" charset="-128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605121" y="1465315"/>
            <a:ext cx="1570966" cy="4154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tx2"/>
                </a:solidFill>
                <a:cs typeface="Helvetica 55 Roman"/>
              </a:rPr>
              <a:t>ADVANCED </a:t>
            </a:r>
          </a:p>
          <a:p>
            <a:pPr algn="ctr"/>
            <a:r>
              <a:rPr lang="en-US" sz="1050" b="1" dirty="0" smtClean="0">
                <a:solidFill>
                  <a:schemeClr val="tx2"/>
                </a:solidFill>
                <a:cs typeface="Helvetica 55 Roman"/>
              </a:rPr>
              <a:t>TARGETED</a:t>
            </a:r>
            <a:r>
              <a:rPr lang="en-US" sz="1050" b="1" dirty="0">
                <a:solidFill>
                  <a:schemeClr val="tx2"/>
                </a:solidFill>
                <a:cs typeface="Helvetica 55 Roman"/>
              </a:rPr>
              <a:t> </a:t>
            </a:r>
            <a:r>
              <a:rPr lang="en-US" sz="1050" b="1" dirty="0" smtClean="0">
                <a:solidFill>
                  <a:schemeClr val="tx2"/>
                </a:solidFill>
                <a:latin typeface="+mj-lt"/>
                <a:cs typeface="Helvetica 55 Roman"/>
              </a:rPr>
              <a:t>ATTACKS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245595" y="1423172"/>
            <a:ext cx="1381106" cy="557863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lang="en-US" sz="1200" b="1" u="sng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ADVANCED THREAT PROTECTION</a:t>
            </a:r>
            <a:endParaRPr kumimoji="0" lang="en-US" sz="1200" b="1" i="0" u="sng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5" name="Right Arrow 44"/>
          <p:cNvSpPr/>
          <p:nvPr/>
        </p:nvSpPr>
        <p:spPr bwMode="auto">
          <a:xfrm rot="19822841" flipV="1">
            <a:off x="220566" y="2476026"/>
            <a:ext cx="5979318" cy="1819926"/>
          </a:xfrm>
          <a:custGeom>
            <a:avLst/>
            <a:gdLst>
              <a:gd name="connsiteX0" fmla="*/ 0 w 5689139"/>
              <a:gd name="connsiteY0" fmla="*/ 368740 h 1474959"/>
              <a:gd name="connsiteX1" fmla="*/ 4867174 w 5689139"/>
              <a:gd name="connsiteY1" fmla="*/ 368740 h 1474959"/>
              <a:gd name="connsiteX2" fmla="*/ 4867174 w 5689139"/>
              <a:gd name="connsiteY2" fmla="*/ 0 h 1474959"/>
              <a:gd name="connsiteX3" fmla="*/ 5689139 w 5689139"/>
              <a:gd name="connsiteY3" fmla="*/ 737480 h 1474959"/>
              <a:gd name="connsiteX4" fmla="*/ 4867174 w 5689139"/>
              <a:gd name="connsiteY4" fmla="*/ 1474959 h 1474959"/>
              <a:gd name="connsiteX5" fmla="*/ 4867174 w 5689139"/>
              <a:gd name="connsiteY5" fmla="*/ 1106219 h 1474959"/>
              <a:gd name="connsiteX6" fmla="*/ 0 w 5689139"/>
              <a:gd name="connsiteY6" fmla="*/ 1106219 h 1474959"/>
              <a:gd name="connsiteX7" fmla="*/ 0 w 5689139"/>
              <a:gd name="connsiteY7" fmla="*/ 368740 h 1474959"/>
              <a:gd name="connsiteX0" fmla="*/ 0 w 5689139"/>
              <a:gd name="connsiteY0" fmla="*/ 368740 h 1474959"/>
              <a:gd name="connsiteX1" fmla="*/ 4867174 w 5689139"/>
              <a:gd name="connsiteY1" fmla="*/ 368740 h 1474959"/>
              <a:gd name="connsiteX2" fmla="*/ 4867174 w 5689139"/>
              <a:gd name="connsiteY2" fmla="*/ 0 h 1474959"/>
              <a:gd name="connsiteX3" fmla="*/ 5689139 w 5689139"/>
              <a:gd name="connsiteY3" fmla="*/ 737480 h 1474959"/>
              <a:gd name="connsiteX4" fmla="*/ 4867174 w 5689139"/>
              <a:gd name="connsiteY4" fmla="*/ 1474959 h 1474959"/>
              <a:gd name="connsiteX5" fmla="*/ 4867174 w 5689139"/>
              <a:gd name="connsiteY5" fmla="*/ 1106219 h 1474959"/>
              <a:gd name="connsiteX6" fmla="*/ 2431159 w 5689139"/>
              <a:gd name="connsiteY6" fmla="*/ 797989 h 1474959"/>
              <a:gd name="connsiteX7" fmla="*/ 0 w 5689139"/>
              <a:gd name="connsiteY7" fmla="*/ 1106219 h 1474959"/>
              <a:gd name="connsiteX8" fmla="*/ 0 w 5689139"/>
              <a:gd name="connsiteY8" fmla="*/ 368740 h 1474959"/>
              <a:gd name="connsiteX0" fmla="*/ 0 w 5689139"/>
              <a:gd name="connsiteY0" fmla="*/ 368740 h 1474959"/>
              <a:gd name="connsiteX1" fmla="*/ 2455889 w 5689139"/>
              <a:gd name="connsiteY1" fmla="*/ 100284 h 1474959"/>
              <a:gd name="connsiteX2" fmla="*/ 4867174 w 5689139"/>
              <a:gd name="connsiteY2" fmla="*/ 368740 h 1474959"/>
              <a:gd name="connsiteX3" fmla="*/ 4867174 w 5689139"/>
              <a:gd name="connsiteY3" fmla="*/ 0 h 1474959"/>
              <a:gd name="connsiteX4" fmla="*/ 5689139 w 5689139"/>
              <a:gd name="connsiteY4" fmla="*/ 737480 h 1474959"/>
              <a:gd name="connsiteX5" fmla="*/ 4867174 w 5689139"/>
              <a:gd name="connsiteY5" fmla="*/ 1474959 h 1474959"/>
              <a:gd name="connsiteX6" fmla="*/ 4867174 w 5689139"/>
              <a:gd name="connsiteY6" fmla="*/ 1106219 h 1474959"/>
              <a:gd name="connsiteX7" fmla="*/ 2431159 w 5689139"/>
              <a:gd name="connsiteY7" fmla="*/ 797989 h 1474959"/>
              <a:gd name="connsiteX8" fmla="*/ 0 w 5689139"/>
              <a:gd name="connsiteY8" fmla="*/ 1106219 h 1474959"/>
              <a:gd name="connsiteX9" fmla="*/ 0 w 5689139"/>
              <a:gd name="connsiteY9" fmla="*/ 368740 h 1474959"/>
              <a:gd name="connsiteX0" fmla="*/ 0 w 5689139"/>
              <a:gd name="connsiteY0" fmla="*/ 529027 h 1635246"/>
              <a:gd name="connsiteX1" fmla="*/ 2897711 w 5689139"/>
              <a:gd name="connsiteY1" fmla="*/ 19 h 1635246"/>
              <a:gd name="connsiteX2" fmla="*/ 4867174 w 5689139"/>
              <a:gd name="connsiteY2" fmla="*/ 529027 h 1635246"/>
              <a:gd name="connsiteX3" fmla="*/ 4867174 w 5689139"/>
              <a:gd name="connsiteY3" fmla="*/ 160287 h 1635246"/>
              <a:gd name="connsiteX4" fmla="*/ 5689139 w 5689139"/>
              <a:gd name="connsiteY4" fmla="*/ 897767 h 1635246"/>
              <a:gd name="connsiteX5" fmla="*/ 4867174 w 5689139"/>
              <a:gd name="connsiteY5" fmla="*/ 1635246 h 1635246"/>
              <a:gd name="connsiteX6" fmla="*/ 4867174 w 5689139"/>
              <a:gd name="connsiteY6" fmla="*/ 1266506 h 1635246"/>
              <a:gd name="connsiteX7" fmla="*/ 2431159 w 5689139"/>
              <a:gd name="connsiteY7" fmla="*/ 958276 h 1635246"/>
              <a:gd name="connsiteX8" fmla="*/ 0 w 5689139"/>
              <a:gd name="connsiteY8" fmla="*/ 1266506 h 1635246"/>
              <a:gd name="connsiteX9" fmla="*/ 0 w 5689139"/>
              <a:gd name="connsiteY9" fmla="*/ 529027 h 1635246"/>
              <a:gd name="connsiteX0" fmla="*/ 0 w 5689139"/>
              <a:gd name="connsiteY0" fmla="*/ 529363 h 1635582"/>
              <a:gd name="connsiteX1" fmla="*/ 2897711 w 5689139"/>
              <a:gd name="connsiteY1" fmla="*/ 355 h 1635582"/>
              <a:gd name="connsiteX2" fmla="*/ 4867174 w 5689139"/>
              <a:gd name="connsiteY2" fmla="*/ 529363 h 1635582"/>
              <a:gd name="connsiteX3" fmla="*/ 4867174 w 5689139"/>
              <a:gd name="connsiteY3" fmla="*/ 160623 h 1635582"/>
              <a:gd name="connsiteX4" fmla="*/ 5689139 w 5689139"/>
              <a:gd name="connsiteY4" fmla="*/ 898103 h 1635582"/>
              <a:gd name="connsiteX5" fmla="*/ 4867174 w 5689139"/>
              <a:gd name="connsiteY5" fmla="*/ 1635582 h 1635582"/>
              <a:gd name="connsiteX6" fmla="*/ 4867174 w 5689139"/>
              <a:gd name="connsiteY6" fmla="*/ 1266842 h 1635582"/>
              <a:gd name="connsiteX7" fmla="*/ 2431159 w 5689139"/>
              <a:gd name="connsiteY7" fmla="*/ 958612 h 1635582"/>
              <a:gd name="connsiteX8" fmla="*/ 0 w 5689139"/>
              <a:gd name="connsiteY8" fmla="*/ 1266842 h 1635582"/>
              <a:gd name="connsiteX9" fmla="*/ 0 w 5689139"/>
              <a:gd name="connsiteY9" fmla="*/ 529363 h 1635582"/>
              <a:gd name="connsiteX0" fmla="*/ 0 w 5689139"/>
              <a:gd name="connsiteY0" fmla="*/ 530585 h 1636804"/>
              <a:gd name="connsiteX1" fmla="*/ 2897711 w 5689139"/>
              <a:gd name="connsiteY1" fmla="*/ 1577 h 1636804"/>
              <a:gd name="connsiteX2" fmla="*/ 4867174 w 5689139"/>
              <a:gd name="connsiteY2" fmla="*/ 530585 h 1636804"/>
              <a:gd name="connsiteX3" fmla="*/ 4867174 w 5689139"/>
              <a:gd name="connsiteY3" fmla="*/ 161845 h 1636804"/>
              <a:gd name="connsiteX4" fmla="*/ 5689139 w 5689139"/>
              <a:gd name="connsiteY4" fmla="*/ 899325 h 1636804"/>
              <a:gd name="connsiteX5" fmla="*/ 4867174 w 5689139"/>
              <a:gd name="connsiteY5" fmla="*/ 1636804 h 1636804"/>
              <a:gd name="connsiteX6" fmla="*/ 4867174 w 5689139"/>
              <a:gd name="connsiteY6" fmla="*/ 1268064 h 1636804"/>
              <a:gd name="connsiteX7" fmla="*/ 2431159 w 5689139"/>
              <a:gd name="connsiteY7" fmla="*/ 959834 h 1636804"/>
              <a:gd name="connsiteX8" fmla="*/ 0 w 5689139"/>
              <a:gd name="connsiteY8" fmla="*/ 1268064 h 1636804"/>
              <a:gd name="connsiteX9" fmla="*/ 0 w 5689139"/>
              <a:gd name="connsiteY9" fmla="*/ 530585 h 1636804"/>
              <a:gd name="connsiteX0" fmla="*/ 0 w 5689139"/>
              <a:gd name="connsiteY0" fmla="*/ 530585 h 1636804"/>
              <a:gd name="connsiteX1" fmla="*/ 2897711 w 5689139"/>
              <a:gd name="connsiteY1" fmla="*/ 1577 h 1636804"/>
              <a:gd name="connsiteX2" fmla="*/ 4867174 w 5689139"/>
              <a:gd name="connsiteY2" fmla="*/ 530585 h 1636804"/>
              <a:gd name="connsiteX3" fmla="*/ 4867174 w 5689139"/>
              <a:gd name="connsiteY3" fmla="*/ 161845 h 1636804"/>
              <a:gd name="connsiteX4" fmla="*/ 5689139 w 5689139"/>
              <a:gd name="connsiteY4" fmla="*/ 899325 h 1636804"/>
              <a:gd name="connsiteX5" fmla="*/ 4867174 w 5689139"/>
              <a:gd name="connsiteY5" fmla="*/ 1636804 h 1636804"/>
              <a:gd name="connsiteX6" fmla="*/ 4867174 w 5689139"/>
              <a:gd name="connsiteY6" fmla="*/ 1268064 h 1636804"/>
              <a:gd name="connsiteX7" fmla="*/ 2797926 w 5689139"/>
              <a:gd name="connsiteY7" fmla="*/ 386083 h 1636804"/>
              <a:gd name="connsiteX8" fmla="*/ 0 w 5689139"/>
              <a:gd name="connsiteY8" fmla="*/ 1268064 h 1636804"/>
              <a:gd name="connsiteX9" fmla="*/ 0 w 5689139"/>
              <a:gd name="connsiteY9" fmla="*/ 530585 h 1636804"/>
              <a:gd name="connsiteX0" fmla="*/ 0 w 5689139"/>
              <a:gd name="connsiteY0" fmla="*/ 530585 h 1636804"/>
              <a:gd name="connsiteX1" fmla="*/ 2897711 w 5689139"/>
              <a:gd name="connsiteY1" fmla="*/ 1577 h 1636804"/>
              <a:gd name="connsiteX2" fmla="*/ 4867174 w 5689139"/>
              <a:gd name="connsiteY2" fmla="*/ 530585 h 1636804"/>
              <a:gd name="connsiteX3" fmla="*/ 4867174 w 5689139"/>
              <a:gd name="connsiteY3" fmla="*/ 161845 h 1636804"/>
              <a:gd name="connsiteX4" fmla="*/ 5689139 w 5689139"/>
              <a:gd name="connsiteY4" fmla="*/ 899325 h 1636804"/>
              <a:gd name="connsiteX5" fmla="*/ 4867174 w 5689139"/>
              <a:gd name="connsiteY5" fmla="*/ 1636804 h 1636804"/>
              <a:gd name="connsiteX6" fmla="*/ 4910061 w 5689139"/>
              <a:gd name="connsiteY6" fmla="*/ 1047017 h 1636804"/>
              <a:gd name="connsiteX7" fmla="*/ 2797926 w 5689139"/>
              <a:gd name="connsiteY7" fmla="*/ 386083 h 1636804"/>
              <a:gd name="connsiteX8" fmla="*/ 0 w 5689139"/>
              <a:gd name="connsiteY8" fmla="*/ 1268064 h 1636804"/>
              <a:gd name="connsiteX9" fmla="*/ 0 w 5689139"/>
              <a:gd name="connsiteY9" fmla="*/ 530585 h 1636804"/>
              <a:gd name="connsiteX0" fmla="*/ 0 w 5689139"/>
              <a:gd name="connsiteY0" fmla="*/ 530585 h 1438490"/>
              <a:gd name="connsiteX1" fmla="*/ 2897711 w 5689139"/>
              <a:gd name="connsiteY1" fmla="*/ 1577 h 1438490"/>
              <a:gd name="connsiteX2" fmla="*/ 4867174 w 5689139"/>
              <a:gd name="connsiteY2" fmla="*/ 530585 h 1438490"/>
              <a:gd name="connsiteX3" fmla="*/ 4867174 w 5689139"/>
              <a:gd name="connsiteY3" fmla="*/ 161845 h 1438490"/>
              <a:gd name="connsiteX4" fmla="*/ 5689139 w 5689139"/>
              <a:gd name="connsiteY4" fmla="*/ 899325 h 1438490"/>
              <a:gd name="connsiteX5" fmla="*/ 4688877 w 5689139"/>
              <a:gd name="connsiteY5" fmla="*/ 1438490 h 1438490"/>
              <a:gd name="connsiteX6" fmla="*/ 4910061 w 5689139"/>
              <a:gd name="connsiteY6" fmla="*/ 1047017 h 1438490"/>
              <a:gd name="connsiteX7" fmla="*/ 2797926 w 5689139"/>
              <a:gd name="connsiteY7" fmla="*/ 386083 h 1438490"/>
              <a:gd name="connsiteX8" fmla="*/ 0 w 5689139"/>
              <a:gd name="connsiteY8" fmla="*/ 1268064 h 1438490"/>
              <a:gd name="connsiteX9" fmla="*/ 0 w 5689139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4867174 w 5542040"/>
              <a:gd name="connsiteY2" fmla="*/ 530585 h 1438490"/>
              <a:gd name="connsiteX3" fmla="*/ 4867174 w 5542040"/>
              <a:gd name="connsiteY3" fmla="*/ 161845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4867174 w 5542040"/>
              <a:gd name="connsiteY2" fmla="*/ 530585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6050891"/>
              <a:gd name="connsiteY0" fmla="*/ 969048 h 1437819"/>
              <a:gd name="connsiteX1" fmla="*/ 3406562 w 6050891"/>
              <a:gd name="connsiteY1" fmla="*/ 906 h 1437819"/>
              <a:gd name="connsiteX2" fmla="*/ 5696406 w 6050891"/>
              <a:gd name="connsiteY2" fmla="*/ 862845 h 1437819"/>
              <a:gd name="connsiteX3" fmla="*/ 5783694 w 6050891"/>
              <a:gd name="connsiteY3" fmla="*/ 285275 h 1437819"/>
              <a:gd name="connsiteX4" fmla="*/ 6050891 w 6050891"/>
              <a:gd name="connsiteY4" fmla="*/ 1216408 h 1437819"/>
              <a:gd name="connsiteX5" fmla="*/ 5197728 w 6050891"/>
              <a:gd name="connsiteY5" fmla="*/ 1437819 h 1437819"/>
              <a:gd name="connsiteX6" fmla="*/ 5418912 w 6050891"/>
              <a:gd name="connsiteY6" fmla="*/ 1046346 h 1437819"/>
              <a:gd name="connsiteX7" fmla="*/ 3306777 w 6050891"/>
              <a:gd name="connsiteY7" fmla="*/ 385412 h 1437819"/>
              <a:gd name="connsiteX8" fmla="*/ 508851 w 6050891"/>
              <a:gd name="connsiteY8" fmla="*/ 1267393 h 1437819"/>
              <a:gd name="connsiteX9" fmla="*/ 0 w 6050891"/>
              <a:gd name="connsiteY9" fmla="*/ 969048 h 1437819"/>
              <a:gd name="connsiteX0" fmla="*/ 0 w 6050891"/>
              <a:gd name="connsiteY0" fmla="*/ 969048 h 1437819"/>
              <a:gd name="connsiteX1" fmla="*/ 3406562 w 6050891"/>
              <a:gd name="connsiteY1" fmla="*/ 906 h 1437819"/>
              <a:gd name="connsiteX2" fmla="*/ 5696406 w 6050891"/>
              <a:gd name="connsiteY2" fmla="*/ 862845 h 1437819"/>
              <a:gd name="connsiteX3" fmla="*/ 5783694 w 6050891"/>
              <a:gd name="connsiteY3" fmla="*/ 285275 h 1437819"/>
              <a:gd name="connsiteX4" fmla="*/ 6050891 w 6050891"/>
              <a:gd name="connsiteY4" fmla="*/ 1216408 h 1437819"/>
              <a:gd name="connsiteX5" fmla="*/ 5197728 w 6050891"/>
              <a:gd name="connsiteY5" fmla="*/ 1437819 h 1437819"/>
              <a:gd name="connsiteX6" fmla="*/ 5418912 w 6050891"/>
              <a:gd name="connsiteY6" fmla="*/ 1046346 h 1437819"/>
              <a:gd name="connsiteX7" fmla="*/ 3306777 w 6050891"/>
              <a:gd name="connsiteY7" fmla="*/ 385412 h 1437819"/>
              <a:gd name="connsiteX8" fmla="*/ 254082 w 6050891"/>
              <a:gd name="connsiteY8" fmla="*/ 1412236 h 1437819"/>
              <a:gd name="connsiteX9" fmla="*/ 0 w 6050891"/>
              <a:gd name="connsiteY9" fmla="*/ 969048 h 1437819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155572 w 6050891"/>
              <a:gd name="connsiteY8" fmla="*/ 120573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100211 w 6050891"/>
              <a:gd name="connsiteY8" fmla="*/ 1124832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63580 w 6050891"/>
              <a:gd name="connsiteY7" fmla="*/ 297970 h 1437537"/>
              <a:gd name="connsiteX8" fmla="*/ 100211 w 6050891"/>
              <a:gd name="connsiteY8" fmla="*/ 1124832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70799 w 6050891"/>
              <a:gd name="connsiteY7" fmla="*/ 228311 h 1437537"/>
              <a:gd name="connsiteX8" fmla="*/ 100211 w 6050891"/>
              <a:gd name="connsiteY8" fmla="*/ 1124832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70799 w 6050891"/>
              <a:gd name="connsiteY7" fmla="*/ 228311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70799 w 6050891"/>
              <a:gd name="connsiteY7" fmla="*/ 228311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62467 w 6050891"/>
              <a:gd name="connsiteY7" fmla="*/ 345427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386439 w 6050891"/>
              <a:gd name="connsiteY6" fmla="*/ 1120715 h 1437537"/>
              <a:gd name="connsiteX7" fmla="*/ 3162467 w 6050891"/>
              <a:gd name="connsiteY7" fmla="*/ 345427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5972619"/>
              <a:gd name="connsiteY0" fmla="*/ 968766 h 1457290"/>
              <a:gd name="connsiteX1" fmla="*/ 3406562 w 5972619"/>
              <a:gd name="connsiteY1" fmla="*/ 624 h 1457290"/>
              <a:gd name="connsiteX2" fmla="*/ 5696406 w 5972619"/>
              <a:gd name="connsiteY2" fmla="*/ 862563 h 1457290"/>
              <a:gd name="connsiteX3" fmla="*/ 5783694 w 5972619"/>
              <a:gd name="connsiteY3" fmla="*/ 284993 h 1457290"/>
              <a:gd name="connsiteX4" fmla="*/ 5972619 w 5972619"/>
              <a:gd name="connsiteY4" fmla="*/ 1457290 h 1457290"/>
              <a:gd name="connsiteX5" fmla="*/ 5197728 w 5972619"/>
              <a:gd name="connsiteY5" fmla="*/ 1437537 h 1457290"/>
              <a:gd name="connsiteX6" fmla="*/ 5386439 w 5972619"/>
              <a:gd name="connsiteY6" fmla="*/ 1120715 h 1457290"/>
              <a:gd name="connsiteX7" fmla="*/ 3162467 w 5972619"/>
              <a:gd name="connsiteY7" fmla="*/ 345427 h 1457290"/>
              <a:gd name="connsiteX8" fmla="*/ 56922 w 5972619"/>
              <a:gd name="connsiteY8" fmla="*/ 1065158 h 1457290"/>
              <a:gd name="connsiteX9" fmla="*/ 0 w 5972619"/>
              <a:gd name="connsiteY9" fmla="*/ 968766 h 1457290"/>
              <a:gd name="connsiteX0" fmla="*/ 0 w 5972619"/>
              <a:gd name="connsiteY0" fmla="*/ 968766 h 1457290"/>
              <a:gd name="connsiteX1" fmla="*/ 3406562 w 5972619"/>
              <a:gd name="connsiteY1" fmla="*/ 624 h 1457290"/>
              <a:gd name="connsiteX2" fmla="*/ 5696406 w 5972619"/>
              <a:gd name="connsiteY2" fmla="*/ 862563 h 1457290"/>
              <a:gd name="connsiteX3" fmla="*/ 5783694 w 5972619"/>
              <a:gd name="connsiteY3" fmla="*/ 284993 h 1457290"/>
              <a:gd name="connsiteX4" fmla="*/ 5972619 w 5972619"/>
              <a:gd name="connsiteY4" fmla="*/ 1457290 h 1457290"/>
              <a:gd name="connsiteX5" fmla="*/ 5050650 w 5972619"/>
              <a:gd name="connsiteY5" fmla="*/ 1277664 h 1457290"/>
              <a:gd name="connsiteX6" fmla="*/ 5386439 w 5972619"/>
              <a:gd name="connsiteY6" fmla="*/ 1120715 h 1457290"/>
              <a:gd name="connsiteX7" fmla="*/ 3162467 w 5972619"/>
              <a:gd name="connsiteY7" fmla="*/ 345427 h 1457290"/>
              <a:gd name="connsiteX8" fmla="*/ 56922 w 5972619"/>
              <a:gd name="connsiteY8" fmla="*/ 1065158 h 1457290"/>
              <a:gd name="connsiteX9" fmla="*/ 0 w 5972619"/>
              <a:gd name="connsiteY9" fmla="*/ 968766 h 1457290"/>
              <a:gd name="connsiteX0" fmla="*/ 0 w 5972619"/>
              <a:gd name="connsiteY0" fmla="*/ 968766 h 1457290"/>
              <a:gd name="connsiteX1" fmla="*/ 3406562 w 5972619"/>
              <a:gd name="connsiteY1" fmla="*/ 624 h 1457290"/>
              <a:gd name="connsiteX2" fmla="*/ 5696406 w 5972619"/>
              <a:gd name="connsiteY2" fmla="*/ 862563 h 1457290"/>
              <a:gd name="connsiteX3" fmla="*/ 5837518 w 5972619"/>
              <a:gd name="connsiteY3" fmla="*/ 610263 h 1457290"/>
              <a:gd name="connsiteX4" fmla="*/ 5972619 w 5972619"/>
              <a:gd name="connsiteY4" fmla="*/ 1457290 h 1457290"/>
              <a:gd name="connsiteX5" fmla="*/ 5050650 w 5972619"/>
              <a:gd name="connsiteY5" fmla="*/ 1277664 h 1457290"/>
              <a:gd name="connsiteX6" fmla="*/ 5386439 w 5972619"/>
              <a:gd name="connsiteY6" fmla="*/ 1120715 h 1457290"/>
              <a:gd name="connsiteX7" fmla="*/ 3162467 w 5972619"/>
              <a:gd name="connsiteY7" fmla="*/ 345427 h 1457290"/>
              <a:gd name="connsiteX8" fmla="*/ 56922 w 5972619"/>
              <a:gd name="connsiteY8" fmla="*/ 1065158 h 1457290"/>
              <a:gd name="connsiteX9" fmla="*/ 0 w 5972619"/>
              <a:gd name="connsiteY9" fmla="*/ 968766 h 1457290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162467 w 6017992"/>
              <a:gd name="connsiteY7" fmla="*/ 345427 h 1487685"/>
              <a:gd name="connsiteX8" fmla="*/ 56922 w 6017992"/>
              <a:gd name="connsiteY8" fmla="*/ 1065158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460526 w 6017992"/>
              <a:gd name="connsiteY7" fmla="*/ 260258 h 1487685"/>
              <a:gd name="connsiteX8" fmla="*/ 56922 w 6017992"/>
              <a:gd name="connsiteY8" fmla="*/ 1065158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460526 w 6017992"/>
              <a:gd name="connsiteY7" fmla="*/ 260258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189945 w 6017992"/>
              <a:gd name="connsiteY7" fmla="*/ 245519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2975838 w 6017992"/>
              <a:gd name="connsiteY7" fmla="*/ 264229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69991 w 6017992"/>
              <a:gd name="connsiteY3" fmla="*/ 535612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2975838 w 6017992"/>
              <a:gd name="connsiteY7" fmla="*/ 264229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666 h 1487585"/>
              <a:gd name="connsiteX1" fmla="*/ 3406562 w 6017992"/>
              <a:gd name="connsiteY1" fmla="*/ 524 h 1487585"/>
              <a:gd name="connsiteX2" fmla="*/ 5654916 w 6017992"/>
              <a:gd name="connsiteY2" fmla="*/ 904781 h 1487585"/>
              <a:gd name="connsiteX3" fmla="*/ 5869991 w 6017992"/>
              <a:gd name="connsiteY3" fmla="*/ 535512 h 1487585"/>
              <a:gd name="connsiteX4" fmla="*/ 6017992 w 6017992"/>
              <a:gd name="connsiteY4" fmla="*/ 1487585 h 1487585"/>
              <a:gd name="connsiteX5" fmla="*/ 5050650 w 6017992"/>
              <a:gd name="connsiteY5" fmla="*/ 1277564 h 1487585"/>
              <a:gd name="connsiteX6" fmla="*/ 5386439 w 6017992"/>
              <a:gd name="connsiteY6" fmla="*/ 1120615 h 1487585"/>
              <a:gd name="connsiteX7" fmla="*/ 2975838 w 6017992"/>
              <a:gd name="connsiteY7" fmla="*/ 264129 h 1487585"/>
              <a:gd name="connsiteX8" fmla="*/ 82035 w 6017992"/>
              <a:gd name="connsiteY8" fmla="*/ 1125700 h 1487585"/>
              <a:gd name="connsiteX9" fmla="*/ 0 w 6017992"/>
              <a:gd name="connsiteY9" fmla="*/ 968666 h 1487585"/>
              <a:gd name="connsiteX0" fmla="*/ 0 w 6017992"/>
              <a:gd name="connsiteY0" fmla="*/ 968633 h 1487552"/>
              <a:gd name="connsiteX1" fmla="*/ 3406562 w 6017992"/>
              <a:gd name="connsiteY1" fmla="*/ 491 h 1487552"/>
              <a:gd name="connsiteX2" fmla="*/ 5654916 w 6017992"/>
              <a:gd name="connsiteY2" fmla="*/ 904748 h 1487552"/>
              <a:gd name="connsiteX3" fmla="*/ 5869991 w 6017992"/>
              <a:gd name="connsiteY3" fmla="*/ 535479 h 1487552"/>
              <a:gd name="connsiteX4" fmla="*/ 6017992 w 6017992"/>
              <a:gd name="connsiteY4" fmla="*/ 1487552 h 1487552"/>
              <a:gd name="connsiteX5" fmla="*/ 5050650 w 6017992"/>
              <a:gd name="connsiteY5" fmla="*/ 1277531 h 1487552"/>
              <a:gd name="connsiteX6" fmla="*/ 5386439 w 6017992"/>
              <a:gd name="connsiteY6" fmla="*/ 1120582 h 1487552"/>
              <a:gd name="connsiteX7" fmla="*/ 2975838 w 6017992"/>
              <a:gd name="connsiteY7" fmla="*/ 264096 h 1487552"/>
              <a:gd name="connsiteX8" fmla="*/ 82035 w 6017992"/>
              <a:gd name="connsiteY8" fmla="*/ 1125667 h 1487552"/>
              <a:gd name="connsiteX9" fmla="*/ 0 w 6017992"/>
              <a:gd name="connsiteY9" fmla="*/ 968633 h 1487552"/>
              <a:gd name="connsiteX0" fmla="*/ 0 w 6017992"/>
              <a:gd name="connsiteY0" fmla="*/ 979060 h 1497979"/>
              <a:gd name="connsiteX1" fmla="*/ 3406562 w 6017992"/>
              <a:gd name="connsiteY1" fmla="*/ 10918 h 1497979"/>
              <a:gd name="connsiteX2" fmla="*/ 5654916 w 6017992"/>
              <a:gd name="connsiteY2" fmla="*/ 915175 h 1497979"/>
              <a:gd name="connsiteX3" fmla="*/ 5869991 w 6017992"/>
              <a:gd name="connsiteY3" fmla="*/ 545906 h 1497979"/>
              <a:gd name="connsiteX4" fmla="*/ 6017992 w 6017992"/>
              <a:gd name="connsiteY4" fmla="*/ 1497979 h 1497979"/>
              <a:gd name="connsiteX5" fmla="*/ 5050650 w 6017992"/>
              <a:gd name="connsiteY5" fmla="*/ 1287958 h 1497979"/>
              <a:gd name="connsiteX6" fmla="*/ 5386439 w 6017992"/>
              <a:gd name="connsiteY6" fmla="*/ 1131009 h 1497979"/>
              <a:gd name="connsiteX7" fmla="*/ 2975838 w 6017992"/>
              <a:gd name="connsiteY7" fmla="*/ 274523 h 1497979"/>
              <a:gd name="connsiteX8" fmla="*/ 82035 w 6017992"/>
              <a:gd name="connsiteY8" fmla="*/ 1136094 h 1497979"/>
              <a:gd name="connsiteX9" fmla="*/ 0 w 6017992"/>
              <a:gd name="connsiteY9" fmla="*/ 979060 h 1497979"/>
              <a:gd name="connsiteX0" fmla="*/ 0 w 6017992"/>
              <a:gd name="connsiteY0" fmla="*/ 970668 h 1489587"/>
              <a:gd name="connsiteX1" fmla="*/ 3406562 w 6017992"/>
              <a:gd name="connsiteY1" fmla="*/ 2526 h 1489587"/>
              <a:gd name="connsiteX2" fmla="*/ 5654916 w 6017992"/>
              <a:gd name="connsiteY2" fmla="*/ 906783 h 1489587"/>
              <a:gd name="connsiteX3" fmla="*/ 5869991 w 6017992"/>
              <a:gd name="connsiteY3" fmla="*/ 537514 h 1489587"/>
              <a:gd name="connsiteX4" fmla="*/ 6017992 w 6017992"/>
              <a:gd name="connsiteY4" fmla="*/ 1489587 h 1489587"/>
              <a:gd name="connsiteX5" fmla="*/ 5050650 w 6017992"/>
              <a:gd name="connsiteY5" fmla="*/ 1279566 h 1489587"/>
              <a:gd name="connsiteX6" fmla="*/ 5386439 w 6017992"/>
              <a:gd name="connsiteY6" fmla="*/ 1122617 h 1489587"/>
              <a:gd name="connsiteX7" fmla="*/ 2975838 w 6017992"/>
              <a:gd name="connsiteY7" fmla="*/ 266131 h 1489587"/>
              <a:gd name="connsiteX8" fmla="*/ 82035 w 6017992"/>
              <a:gd name="connsiteY8" fmla="*/ 1127702 h 1489587"/>
              <a:gd name="connsiteX9" fmla="*/ 0 w 6017992"/>
              <a:gd name="connsiteY9" fmla="*/ 970668 h 1489587"/>
              <a:gd name="connsiteX0" fmla="*/ 0 w 6017992"/>
              <a:gd name="connsiteY0" fmla="*/ 970668 h 1489587"/>
              <a:gd name="connsiteX1" fmla="*/ 3406562 w 6017992"/>
              <a:gd name="connsiteY1" fmla="*/ 2526 h 1489587"/>
              <a:gd name="connsiteX2" fmla="*/ 5654916 w 6017992"/>
              <a:gd name="connsiteY2" fmla="*/ 906783 h 1489587"/>
              <a:gd name="connsiteX3" fmla="*/ 5869991 w 6017992"/>
              <a:gd name="connsiteY3" fmla="*/ 537514 h 1489587"/>
              <a:gd name="connsiteX4" fmla="*/ 6017992 w 6017992"/>
              <a:gd name="connsiteY4" fmla="*/ 1489587 h 1489587"/>
              <a:gd name="connsiteX5" fmla="*/ 5050650 w 6017992"/>
              <a:gd name="connsiteY5" fmla="*/ 1279566 h 1489587"/>
              <a:gd name="connsiteX6" fmla="*/ 5386439 w 6017992"/>
              <a:gd name="connsiteY6" fmla="*/ 1122617 h 1489587"/>
              <a:gd name="connsiteX7" fmla="*/ 3357568 w 6017992"/>
              <a:gd name="connsiteY7" fmla="*/ 245774 h 1489587"/>
              <a:gd name="connsiteX8" fmla="*/ 82035 w 6017992"/>
              <a:gd name="connsiteY8" fmla="*/ 1127702 h 1489587"/>
              <a:gd name="connsiteX9" fmla="*/ 0 w 6017992"/>
              <a:gd name="connsiteY9" fmla="*/ 970668 h 1489587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69991 w 5921967"/>
              <a:gd name="connsiteY3" fmla="*/ 537514 h 1534814"/>
              <a:gd name="connsiteX4" fmla="*/ 5921967 w 5921967"/>
              <a:gd name="connsiteY4" fmla="*/ 1534814 h 1534814"/>
              <a:gd name="connsiteX5" fmla="*/ 5050650 w 5921967"/>
              <a:gd name="connsiteY5" fmla="*/ 1279566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69991 w 5921967"/>
              <a:gd name="connsiteY3" fmla="*/ 537514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52643 w 5921967"/>
              <a:gd name="connsiteY3" fmla="*/ 622297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196783 w 5921967"/>
              <a:gd name="connsiteY8" fmla="*/ 1296591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285001 w 5921967"/>
              <a:gd name="connsiteY7" fmla="*/ 184015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285001 w 5921967"/>
              <a:gd name="connsiteY7" fmla="*/ 184015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62297 w 5921967"/>
              <a:gd name="connsiteY6" fmla="*/ 1080153 h 1534814"/>
              <a:gd name="connsiteX7" fmla="*/ 3285001 w 5921967"/>
              <a:gd name="connsiteY7" fmla="*/ 184015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884973"/>
              <a:gd name="connsiteY0" fmla="*/ 970668 h 1544800"/>
              <a:gd name="connsiteX1" fmla="*/ 3406562 w 5884973"/>
              <a:gd name="connsiteY1" fmla="*/ 2526 h 1544800"/>
              <a:gd name="connsiteX2" fmla="*/ 5654916 w 5884973"/>
              <a:gd name="connsiteY2" fmla="*/ 906783 h 1544800"/>
              <a:gd name="connsiteX3" fmla="*/ 5884973 w 5884973"/>
              <a:gd name="connsiteY3" fmla="*/ 613281 h 1544800"/>
              <a:gd name="connsiteX4" fmla="*/ 5871460 w 5884973"/>
              <a:gd name="connsiteY4" fmla="*/ 1544800 h 1544800"/>
              <a:gd name="connsiteX5" fmla="*/ 4970034 w 5884973"/>
              <a:gd name="connsiteY5" fmla="*/ 1203653 h 1544800"/>
              <a:gd name="connsiteX6" fmla="*/ 5362297 w 5884973"/>
              <a:gd name="connsiteY6" fmla="*/ 1080153 h 1544800"/>
              <a:gd name="connsiteX7" fmla="*/ 3285001 w 5884973"/>
              <a:gd name="connsiteY7" fmla="*/ 184015 h 1544800"/>
              <a:gd name="connsiteX8" fmla="*/ 61918 w 5884973"/>
              <a:gd name="connsiteY8" fmla="*/ 1092315 h 1544800"/>
              <a:gd name="connsiteX9" fmla="*/ 0 w 5884973"/>
              <a:gd name="connsiteY9" fmla="*/ 970668 h 1544800"/>
              <a:gd name="connsiteX0" fmla="*/ 0 w 6140360"/>
              <a:gd name="connsiteY0" fmla="*/ 970668 h 1869538"/>
              <a:gd name="connsiteX1" fmla="*/ 3406562 w 6140360"/>
              <a:gd name="connsiteY1" fmla="*/ 2526 h 1869538"/>
              <a:gd name="connsiteX2" fmla="*/ 5654916 w 6140360"/>
              <a:gd name="connsiteY2" fmla="*/ 906783 h 1869538"/>
              <a:gd name="connsiteX3" fmla="*/ 5884973 w 6140360"/>
              <a:gd name="connsiteY3" fmla="*/ 613281 h 1869538"/>
              <a:gd name="connsiteX4" fmla="*/ 6140360 w 6140360"/>
              <a:gd name="connsiteY4" fmla="*/ 1869538 h 1869538"/>
              <a:gd name="connsiteX5" fmla="*/ 4970034 w 6140360"/>
              <a:gd name="connsiteY5" fmla="*/ 1203653 h 1869538"/>
              <a:gd name="connsiteX6" fmla="*/ 5362297 w 6140360"/>
              <a:gd name="connsiteY6" fmla="*/ 1080153 h 1869538"/>
              <a:gd name="connsiteX7" fmla="*/ 3285001 w 6140360"/>
              <a:gd name="connsiteY7" fmla="*/ 184015 h 1869538"/>
              <a:gd name="connsiteX8" fmla="*/ 61918 w 6140360"/>
              <a:gd name="connsiteY8" fmla="*/ 1092315 h 1869538"/>
              <a:gd name="connsiteX9" fmla="*/ 0 w 6140360"/>
              <a:gd name="connsiteY9" fmla="*/ 970668 h 1869538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5884973 w 6140360"/>
              <a:gd name="connsiteY3" fmla="*/ 612120 h 1868377"/>
              <a:gd name="connsiteX4" fmla="*/ 6140360 w 6140360"/>
              <a:gd name="connsiteY4" fmla="*/ 1868377 h 1868377"/>
              <a:gd name="connsiteX5" fmla="*/ 4970034 w 6140360"/>
              <a:gd name="connsiteY5" fmla="*/ 1202492 h 1868377"/>
              <a:gd name="connsiteX6" fmla="*/ 5362297 w 6140360"/>
              <a:gd name="connsiteY6" fmla="*/ 1078992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5884973 w 6140360"/>
              <a:gd name="connsiteY3" fmla="*/ 612120 h 1868377"/>
              <a:gd name="connsiteX4" fmla="*/ 6140360 w 6140360"/>
              <a:gd name="connsiteY4" fmla="*/ 1868377 h 1868377"/>
              <a:gd name="connsiteX5" fmla="*/ 4970034 w 6140360"/>
              <a:gd name="connsiteY5" fmla="*/ 1202492 h 1868377"/>
              <a:gd name="connsiteX6" fmla="*/ 5632451 w 6140360"/>
              <a:gd name="connsiteY6" fmla="*/ 1290637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6027744 w 6140360"/>
              <a:gd name="connsiteY3" fmla="*/ 896187 h 1868377"/>
              <a:gd name="connsiteX4" fmla="*/ 6140360 w 6140360"/>
              <a:gd name="connsiteY4" fmla="*/ 1868377 h 1868377"/>
              <a:gd name="connsiteX5" fmla="*/ 4970034 w 6140360"/>
              <a:gd name="connsiteY5" fmla="*/ 1202492 h 1868377"/>
              <a:gd name="connsiteX6" fmla="*/ 5632451 w 6140360"/>
              <a:gd name="connsiteY6" fmla="*/ 1290637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6027744 w 6140360"/>
              <a:gd name="connsiteY3" fmla="*/ 896187 h 1868377"/>
              <a:gd name="connsiteX4" fmla="*/ 6140360 w 6140360"/>
              <a:gd name="connsiteY4" fmla="*/ 1868377 h 1868377"/>
              <a:gd name="connsiteX5" fmla="*/ 5293892 w 6140360"/>
              <a:gd name="connsiteY5" fmla="*/ 1327415 h 1868377"/>
              <a:gd name="connsiteX6" fmla="*/ 5632451 w 6140360"/>
              <a:gd name="connsiteY6" fmla="*/ 1290637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075152"/>
              <a:gd name="connsiteY0" fmla="*/ 969507 h 1671324"/>
              <a:gd name="connsiteX1" fmla="*/ 3406562 w 6075152"/>
              <a:gd name="connsiteY1" fmla="*/ 1365 h 1671324"/>
              <a:gd name="connsiteX2" fmla="*/ 5855272 w 6075152"/>
              <a:gd name="connsiteY2" fmla="*/ 1175680 h 1671324"/>
              <a:gd name="connsiteX3" fmla="*/ 6027744 w 6075152"/>
              <a:gd name="connsiteY3" fmla="*/ 896187 h 1671324"/>
              <a:gd name="connsiteX4" fmla="*/ 6075152 w 6075152"/>
              <a:gd name="connsiteY4" fmla="*/ 1671324 h 1671324"/>
              <a:gd name="connsiteX5" fmla="*/ 5293892 w 6075152"/>
              <a:gd name="connsiteY5" fmla="*/ 1327415 h 1671324"/>
              <a:gd name="connsiteX6" fmla="*/ 5632451 w 6075152"/>
              <a:gd name="connsiteY6" fmla="*/ 1290637 h 1671324"/>
              <a:gd name="connsiteX7" fmla="*/ 3285001 w 6075152"/>
              <a:gd name="connsiteY7" fmla="*/ 182854 h 1671324"/>
              <a:gd name="connsiteX8" fmla="*/ 61918 w 6075152"/>
              <a:gd name="connsiteY8" fmla="*/ 1091154 h 1671324"/>
              <a:gd name="connsiteX9" fmla="*/ 0 w 6075152"/>
              <a:gd name="connsiteY9" fmla="*/ 969507 h 1671324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285001 w 6075152"/>
              <a:gd name="connsiteY7" fmla="*/ 183650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282776 w 6075152"/>
              <a:gd name="connsiteY7" fmla="*/ 278564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822965 w 6075152"/>
              <a:gd name="connsiteY7" fmla="*/ 289864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402111 w 6075152"/>
              <a:gd name="connsiteY7" fmla="*/ 191988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27744"/>
              <a:gd name="connsiteY0" fmla="*/ 970303 h 1620493"/>
              <a:gd name="connsiteX1" fmla="*/ 3406562 w 6027744"/>
              <a:gd name="connsiteY1" fmla="*/ 2161 h 1620493"/>
              <a:gd name="connsiteX2" fmla="*/ 5855272 w 6027744"/>
              <a:gd name="connsiteY2" fmla="*/ 1176476 h 1620493"/>
              <a:gd name="connsiteX3" fmla="*/ 6027744 w 6027744"/>
              <a:gd name="connsiteY3" fmla="*/ 896983 h 1620493"/>
              <a:gd name="connsiteX4" fmla="*/ 6017709 w 6027744"/>
              <a:gd name="connsiteY4" fmla="*/ 1620493 h 1620493"/>
              <a:gd name="connsiteX5" fmla="*/ 5293892 w 6027744"/>
              <a:gd name="connsiteY5" fmla="*/ 1328211 h 1620493"/>
              <a:gd name="connsiteX6" fmla="*/ 5632451 w 6027744"/>
              <a:gd name="connsiteY6" fmla="*/ 1291433 h 1620493"/>
              <a:gd name="connsiteX7" fmla="*/ 3402111 w 6027744"/>
              <a:gd name="connsiteY7" fmla="*/ 191988 h 1620493"/>
              <a:gd name="connsiteX8" fmla="*/ 61918 w 6027744"/>
              <a:gd name="connsiteY8" fmla="*/ 1091950 h 1620493"/>
              <a:gd name="connsiteX9" fmla="*/ 0 w 6027744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293892 w 6017709"/>
              <a:gd name="connsiteY5" fmla="*/ 1328211 h 1620493"/>
              <a:gd name="connsiteX6" fmla="*/ 5632451 w 6017709"/>
              <a:gd name="connsiteY6" fmla="*/ 1291433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89774 w 6017709"/>
              <a:gd name="connsiteY5" fmla="*/ 1348621 h 1620493"/>
              <a:gd name="connsiteX6" fmla="*/ 5632451 w 6017709"/>
              <a:gd name="connsiteY6" fmla="*/ 1291433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89774 w 6017709"/>
              <a:gd name="connsiteY5" fmla="*/ 1348621 h 1620493"/>
              <a:gd name="connsiteX6" fmla="*/ 5689066 w 6017709"/>
              <a:gd name="connsiteY6" fmla="*/ 1259246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89774 w 6017709"/>
              <a:gd name="connsiteY5" fmla="*/ 1348621 h 1620493"/>
              <a:gd name="connsiteX6" fmla="*/ 5661729 w 6017709"/>
              <a:gd name="connsiteY6" fmla="*/ 1293519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14981 w 6017709"/>
              <a:gd name="connsiteY5" fmla="*/ 1381778 h 1620493"/>
              <a:gd name="connsiteX6" fmla="*/ 5661729 w 6017709"/>
              <a:gd name="connsiteY6" fmla="*/ 1293519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5314981 w 6013471"/>
              <a:gd name="connsiteY5" fmla="*/ 1381778 h 1656704"/>
              <a:gd name="connsiteX6" fmla="*/ 5661729 w 6013471"/>
              <a:gd name="connsiteY6" fmla="*/ 1293519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5314981 w 6013471"/>
              <a:gd name="connsiteY5" fmla="*/ 1381778 h 1656704"/>
              <a:gd name="connsiteX6" fmla="*/ 5661729 w 6013471"/>
              <a:gd name="connsiteY6" fmla="*/ 1293519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5314981 w 6013471"/>
              <a:gd name="connsiteY5" fmla="*/ 1381778 h 1656704"/>
              <a:gd name="connsiteX6" fmla="*/ 5612191 w 6013471"/>
              <a:gd name="connsiteY6" fmla="*/ 1321682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4832922 w 6013471"/>
              <a:gd name="connsiteY5" fmla="*/ 1571556 h 1656704"/>
              <a:gd name="connsiteX6" fmla="*/ 5612191 w 6013471"/>
              <a:gd name="connsiteY6" fmla="*/ 1321682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52"/>
              <a:gd name="connsiteY0" fmla="*/ 970303 h 1790446"/>
              <a:gd name="connsiteX1" fmla="*/ 3406562 w 6013452"/>
              <a:gd name="connsiteY1" fmla="*/ 2161 h 1790446"/>
              <a:gd name="connsiteX2" fmla="*/ 5855272 w 6013452"/>
              <a:gd name="connsiteY2" fmla="*/ 1176476 h 1790446"/>
              <a:gd name="connsiteX3" fmla="*/ 6013448 w 6013452"/>
              <a:gd name="connsiteY3" fmla="*/ 970665 h 1790446"/>
              <a:gd name="connsiteX4" fmla="*/ 5702302 w 6013452"/>
              <a:gd name="connsiteY4" fmla="*/ 1790446 h 1790446"/>
              <a:gd name="connsiteX5" fmla="*/ 4832922 w 6013452"/>
              <a:gd name="connsiteY5" fmla="*/ 1571556 h 1790446"/>
              <a:gd name="connsiteX6" fmla="*/ 5612191 w 6013452"/>
              <a:gd name="connsiteY6" fmla="*/ 1321682 h 1790446"/>
              <a:gd name="connsiteX7" fmla="*/ 3402111 w 6013452"/>
              <a:gd name="connsiteY7" fmla="*/ 191988 h 1790446"/>
              <a:gd name="connsiteX8" fmla="*/ 61918 w 6013452"/>
              <a:gd name="connsiteY8" fmla="*/ 1091950 h 1790446"/>
              <a:gd name="connsiteX9" fmla="*/ 0 w 6013452"/>
              <a:gd name="connsiteY9" fmla="*/ 970303 h 1790446"/>
              <a:gd name="connsiteX0" fmla="*/ 0 w 6013454"/>
              <a:gd name="connsiteY0" fmla="*/ 970303 h 1790446"/>
              <a:gd name="connsiteX1" fmla="*/ 3406562 w 6013454"/>
              <a:gd name="connsiteY1" fmla="*/ 2161 h 1790446"/>
              <a:gd name="connsiteX2" fmla="*/ 5855272 w 6013454"/>
              <a:gd name="connsiteY2" fmla="*/ 1176476 h 1790446"/>
              <a:gd name="connsiteX3" fmla="*/ 6013448 w 6013454"/>
              <a:gd name="connsiteY3" fmla="*/ 970665 h 1790446"/>
              <a:gd name="connsiteX4" fmla="*/ 5702302 w 6013454"/>
              <a:gd name="connsiteY4" fmla="*/ 1790446 h 1790446"/>
              <a:gd name="connsiteX5" fmla="*/ 4832922 w 6013454"/>
              <a:gd name="connsiteY5" fmla="*/ 1571556 h 1790446"/>
              <a:gd name="connsiteX6" fmla="*/ 5612191 w 6013454"/>
              <a:gd name="connsiteY6" fmla="*/ 1321682 h 1790446"/>
              <a:gd name="connsiteX7" fmla="*/ 3402111 w 6013454"/>
              <a:gd name="connsiteY7" fmla="*/ 191988 h 1790446"/>
              <a:gd name="connsiteX8" fmla="*/ 61918 w 6013454"/>
              <a:gd name="connsiteY8" fmla="*/ 1091950 h 1790446"/>
              <a:gd name="connsiteX9" fmla="*/ 0 w 6013454"/>
              <a:gd name="connsiteY9" fmla="*/ 970303 h 1790446"/>
              <a:gd name="connsiteX0" fmla="*/ 0 w 6013454"/>
              <a:gd name="connsiteY0" fmla="*/ 970303 h 1790446"/>
              <a:gd name="connsiteX1" fmla="*/ 3406562 w 6013454"/>
              <a:gd name="connsiteY1" fmla="*/ 2161 h 1790446"/>
              <a:gd name="connsiteX2" fmla="*/ 5855272 w 6013454"/>
              <a:gd name="connsiteY2" fmla="*/ 1176476 h 1790446"/>
              <a:gd name="connsiteX3" fmla="*/ 6013448 w 6013454"/>
              <a:gd name="connsiteY3" fmla="*/ 970665 h 1790446"/>
              <a:gd name="connsiteX4" fmla="*/ 5702302 w 6013454"/>
              <a:gd name="connsiteY4" fmla="*/ 1790446 h 1790446"/>
              <a:gd name="connsiteX5" fmla="*/ 4832922 w 6013454"/>
              <a:gd name="connsiteY5" fmla="*/ 1571556 h 1790446"/>
              <a:gd name="connsiteX6" fmla="*/ 5232263 w 6013454"/>
              <a:gd name="connsiteY6" fmla="*/ 1444030 h 1790446"/>
              <a:gd name="connsiteX7" fmla="*/ 3402111 w 6013454"/>
              <a:gd name="connsiteY7" fmla="*/ 191988 h 1790446"/>
              <a:gd name="connsiteX8" fmla="*/ 61918 w 6013454"/>
              <a:gd name="connsiteY8" fmla="*/ 1091950 h 1790446"/>
              <a:gd name="connsiteX9" fmla="*/ 0 w 6013454"/>
              <a:gd name="connsiteY9" fmla="*/ 970303 h 1790446"/>
              <a:gd name="connsiteX0" fmla="*/ 0 w 6013454"/>
              <a:gd name="connsiteY0" fmla="*/ 970155 h 1790298"/>
              <a:gd name="connsiteX1" fmla="*/ 3406562 w 6013454"/>
              <a:gd name="connsiteY1" fmla="*/ 2013 h 1790298"/>
              <a:gd name="connsiteX2" fmla="*/ 5674468 w 6013454"/>
              <a:gd name="connsiteY2" fmla="*/ 1204200 h 1790298"/>
              <a:gd name="connsiteX3" fmla="*/ 6013448 w 6013454"/>
              <a:gd name="connsiteY3" fmla="*/ 970517 h 1790298"/>
              <a:gd name="connsiteX4" fmla="*/ 5702302 w 6013454"/>
              <a:gd name="connsiteY4" fmla="*/ 1790298 h 1790298"/>
              <a:gd name="connsiteX5" fmla="*/ 4832922 w 6013454"/>
              <a:gd name="connsiteY5" fmla="*/ 1571408 h 1790298"/>
              <a:gd name="connsiteX6" fmla="*/ 5232263 w 6013454"/>
              <a:gd name="connsiteY6" fmla="*/ 1443882 h 1790298"/>
              <a:gd name="connsiteX7" fmla="*/ 3402111 w 6013454"/>
              <a:gd name="connsiteY7" fmla="*/ 191840 h 1790298"/>
              <a:gd name="connsiteX8" fmla="*/ 61918 w 6013454"/>
              <a:gd name="connsiteY8" fmla="*/ 1091802 h 1790298"/>
              <a:gd name="connsiteX9" fmla="*/ 0 w 6013454"/>
              <a:gd name="connsiteY9" fmla="*/ 970155 h 1790298"/>
              <a:gd name="connsiteX0" fmla="*/ 0 w 6013454"/>
              <a:gd name="connsiteY0" fmla="*/ 970155 h 1790298"/>
              <a:gd name="connsiteX1" fmla="*/ 3406562 w 6013454"/>
              <a:gd name="connsiteY1" fmla="*/ 2013 h 1790298"/>
              <a:gd name="connsiteX2" fmla="*/ 5674468 w 6013454"/>
              <a:gd name="connsiteY2" fmla="*/ 1204200 h 1790298"/>
              <a:gd name="connsiteX3" fmla="*/ 6013448 w 6013454"/>
              <a:gd name="connsiteY3" fmla="*/ 970517 h 1790298"/>
              <a:gd name="connsiteX4" fmla="*/ 5702302 w 6013454"/>
              <a:gd name="connsiteY4" fmla="*/ 1790298 h 1790298"/>
              <a:gd name="connsiteX5" fmla="*/ 4832922 w 6013454"/>
              <a:gd name="connsiteY5" fmla="*/ 1571408 h 1790298"/>
              <a:gd name="connsiteX6" fmla="*/ 5210203 w 6013454"/>
              <a:gd name="connsiteY6" fmla="*/ 1372139 h 1790298"/>
              <a:gd name="connsiteX7" fmla="*/ 3402111 w 6013454"/>
              <a:gd name="connsiteY7" fmla="*/ 191840 h 1790298"/>
              <a:gd name="connsiteX8" fmla="*/ 61918 w 6013454"/>
              <a:gd name="connsiteY8" fmla="*/ 1091802 h 1790298"/>
              <a:gd name="connsiteX9" fmla="*/ 0 w 6013454"/>
              <a:gd name="connsiteY9" fmla="*/ 970155 h 1790298"/>
              <a:gd name="connsiteX0" fmla="*/ 0 w 6013454"/>
              <a:gd name="connsiteY0" fmla="*/ 970550 h 1790693"/>
              <a:gd name="connsiteX1" fmla="*/ 3406562 w 6013454"/>
              <a:gd name="connsiteY1" fmla="*/ 2408 h 1790693"/>
              <a:gd name="connsiteX2" fmla="*/ 5627154 w 6013454"/>
              <a:gd name="connsiteY2" fmla="*/ 1137845 h 1790693"/>
              <a:gd name="connsiteX3" fmla="*/ 6013448 w 6013454"/>
              <a:gd name="connsiteY3" fmla="*/ 970912 h 1790693"/>
              <a:gd name="connsiteX4" fmla="*/ 5702302 w 6013454"/>
              <a:gd name="connsiteY4" fmla="*/ 1790693 h 1790693"/>
              <a:gd name="connsiteX5" fmla="*/ 4832922 w 6013454"/>
              <a:gd name="connsiteY5" fmla="*/ 1571803 h 1790693"/>
              <a:gd name="connsiteX6" fmla="*/ 5210203 w 6013454"/>
              <a:gd name="connsiteY6" fmla="*/ 1372534 h 1790693"/>
              <a:gd name="connsiteX7" fmla="*/ 3402111 w 6013454"/>
              <a:gd name="connsiteY7" fmla="*/ 192235 h 1790693"/>
              <a:gd name="connsiteX8" fmla="*/ 61918 w 6013454"/>
              <a:gd name="connsiteY8" fmla="*/ 1092197 h 1790693"/>
              <a:gd name="connsiteX9" fmla="*/ 0 w 6013454"/>
              <a:gd name="connsiteY9" fmla="*/ 970550 h 1790693"/>
              <a:gd name="connsiteX0" fmla="*/ 0 w 6000413"/>
              <a:gd name="connsiteY0" fmla="*/ 970550 h 1790693"/>
              <a:gd name="connsiteX1" fmla="*/ 3406562 w 6000413"/>
              <a:gd name="connsiteY1" fmla="*/ 2408 h 1790693"/>
              <a:gd name="connsiteX2" fmla="*/ 5627154 w 6000413"/>
              <a:gd name="connsiteY2" fmla="*/ 1137845 h 1790693"/>
              <a:gd name="connsiteX3" fmla="*/ 6000407 w 6000413"/>
              <a:gd name="connsiteY3" fmla="*/ 931501 h 1790693"/>
              <a:gd name="connsiteX4" fmla="*/ 5702302 w 6000413"/>
              <a:gd name="connsiteY4" fmla="*/ 1790693 h 1790693"/>
              <a:gd name="connsiteX5" fmla="*/ 4832922 w 6000413"/>
              <a:gd name="connsiteY5" fmla="*/ 1571803 h 1790693"/>
              <a:gd name="connsiteX6" fmla="*/ 5210203 w 6000413"/>
              <a:gd name="connsiteY6" fmla="*/ 1372534 h 1790693"/>
              <a:gd name="connsiteX7" fmla="*/ 3402111 w 6000413"/>
              <a:gd name="connsiteY7" fmla="*/ 192235 h 1790693"/>
              <a:gd name="connsiteX8" fmla="*/ 61918 w 6000413"/>
              <a:gd name="connsiteY8" fmla="*/ 1092197 h 1790693"/>
              <a:gd name="connsiteX9" fmla="*/ 0 w 6000413"/>
              <a:gd name="connsiteY9" fmla="*/ 970550 h 1790693"/>
              <a:gd name="connsiteX0" fmla="*/ 0 w 6000407"/>
              <a:gd name="connsiteY0" fmla="*/ 970550 h 1790693"/>
              <a:gd name="connsiteX1" fmla="*/ 3406562 w 6000407"/>
              <a:gd name="connsiteY1" fmla="*/ 2408 h 1790693"/>
              <a:gd name="connsiteX2" fmla="*/ 5627154 w 6000407"/>
              <a:gd name="connsiteY2" fmla="*/ 1137845 h 1790693"/>
              <a:gd name="connsiteX3" fmla="*/ 6000407 w 6000407"/>
              <a:gd name="connsiteY3" fmla="*/ 931501 h 1790693"/>
              <a:gd name="connsiteX4" fmla="*/ 5702302 w 6000407"/>
              <a:gd name="connsiteY4" fmla="*/ 1790693 h 1790693"/>
              <a:gd name="connsiteX5" fmla="*/ 4832922 w 6000407"/>
              <a:gd name="connsiteY5" fmla="*/ 1571803 h 1790693"/>
              <a:gd name="connsiteX6" fmla="*/ 5210203 w 6000407"/>
              <a:gd name="connsiteY6" fmla="*/ 1372534 h 1790693"/>
              <a:gd name="connsiteX7" fmla="*/ 3402111 w 6000407"/>
              <a:gd name="connsiteY7" fmla="*/ 192235 h 1790693"/>
              <a:gd name="connsiteX8" fmla="*/ 61918 w 6000407"/>
              <a:gd name="connsiteY8" fmla="*/ 1092197 h 1790693"/>
              <a:gd name="connsiteX9" fmla="*/ 0 w 6000407"/>
              <a:gd name="connsiteY9" fmla="*/ 970550 h 1790693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210203 w 6000407"/>
              <a:gd name="connsiteY6" fmla="*/ 1372928 h 1791087"/>
              <a:gd name="connsiteX7" fmla="*/ 3402111 w 6000407"/>
              <a:gd name="connsiteY7" fmla="*/ 192629 h 1791087"/>
              <a:gd name="connsiteX8" fmla="*/ 61918 w 6000407"/>
              <a:gd name="connsiteY8" fmla="*/ 1092591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402111 w 6000407"/>
              <a:gd name="connsiteY7" fmla="*/ 192629 h 1791087"/>
              <a:gd name="connsiteX8" fmla="*/ 61918 w 6000407"/>
              <a:gd name="connsiteY8" fmla="*/ 1092591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311627 w 6000407"/>
              <a:gd name="connsiteY7" fmla="*/ 478197 h 1791087"/>
              <a:gd name="connsiteX8" fmla="*/ 61918 w 6000407"/>
              <a:gd name="connsiteY8" fmla="*/ 1092591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311627 w 6000407"/>
              <a:gd name="connsiteY7" fmla="*/ 478197 h 1791087"/>
              <a:gd name="connsiteX8" fmla="*/ 151410 w 6000407"/>
              <a:gd name="connsiteY8" fmla="*/ 1266473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287202 w 6000407"/>
              <a:gd name="connsiteY7" fmla="*/ 567003 h 1791087"/>
              <a:gd name="connsiteX8" fmla="*/ 151410 w 6000407"/>
              <a:gd name="connsiteY8" fmla="*/ 1266473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644899 w 6000407"/>
              <a:gd name="connsiteY5" fmla="*/ 1669729 h 1791087"/>
              <a:gd name="connsiteX6" fmla="*/ 5104049 w 6000407"/>
              <a:gd name="connsiteY6" fmla="*/ 1433279 h 1791087"/>
              <a:gd name="connsiteX7" fmla="*/ 3287202 w 6000407"/>
              <a:gd name="connsiteY7" fmla="*/ 567003 h 1791087"/>
              <a:gd name="connsiteX8" fmla="*/ 151410 w 6000407"/>
              <a:gd name="connsiteY8" fmla="*/ 1266473 h 1791087"/>
              <a:gd name="connsiteX9" fmla="*/ 0 w 6000407"/>
              <a:gd name="connsiteY9" fmla="*/ 970944 h 1791087"/>
              <a:gd name="connsiteX0" fmla="*/ 0 w 6000407"/>
              <a:gd name="connsiteY0" fmla="*/ 970944 h 1823274"/>
              <a:gd name="connsiteX1" fmla="*/ 3406562 w 6000407"/>
              <a:gd name="connsiteY1" fmla="*/ 2802 h 1823274"/>
              <a:gd name="connsiteX2" fmla="*/ 5712077 w 6000407"/>
              <a:gd name="connsiteY2" fmla="*/ 1089958 h 1823274"/>
              <a:gd name="connsiteX3" fmla="*/ 6000407 w 6000407"/>
              <a:gd name="connsiteY3" fmla="*/ 931895 h 1823274"/>
              <a:gd name="connsiteX4" fmla="*/ 5645686 w 6000407"/>
              <a:gd name="connsiteY4" fmla="*/ 1823274 h 1823274"/>
              <a:gd name="connsiteX5" fmla="*/ 4644899 w 6000407"/>
              <a:gd name="connsiteY5" fmla="*/ 1669729 h 1823274"/>
              <a:gd name="connsiteX6" fmla="*/ 5104049 w 6000407"/>
              <a:gd name="connsiteY6" fmla="*/ 1433279 h 1823274"/>
              <a:gd name="connsiteX7" fmla="*/ 3287202 w 6000407"/>
              <a:gd name="connsiteY7" fmla="*/ 567003 h 1823274"/>
              <a:gd name="connsiteX8" fmla="*/ 151410 w 6000407"/>
              <a:gd name="connsiteY8" fmla="*/ 1266473 h 1823274"/>
              <a:gd name="connsiteX9" fmla="*/ 0 w 6000407"/>
              <a:gd name="connsiteY9" fmla="*/ 970944 h 1823274"/>
              <a:gd name="connsiteX0" fmla="*/ 0 w 6000407"/>
              <a:gd name="connsiteY0" fmla="*/ 970476 h 1822806"/>
              <a:gd name="connsiteX1" fmla="*/ 3406562 w 6000407"/>
              <a:gd name="connsiteY1" fmla="*/ 2334 h 1822806"/>
              <a:gd name="connsiteX2" fmla="*/ 5624100 w 6000407"/>
              <a:gd name="connsiteY2" fmla="*/ 1148872 h 1822806"/>
              <a:gd name="connsiteX3" fmla="*/ 6000407 w 6000407"/>
              <a:gd name="connsiteY3" fmla="*/ 931427 h 1822806"/>
              <a:gd name="connsiteX4" fmla="*/ 5645686 w 6000407"/>
              <a:gd name="connsiteY4" fmla="*/ 1822806 h 1822806"/>
              <a:gd name="connsiteX5" fmla="*/ 4644899 w 6000407"/>
              <a:gd name="connsiteY5" fmla="*/ 1669261 h 1822806"/>
              <a:gd name="connsiteX6" fmla="*/ 5104049 w 6000407"/>
              <a:gd name="connsiteY6" fmla="*/ 1432811 h 1822806"/>
              <a:gd name="connsiteX7" fmla="*/ 3287202 w 6000407"/>
              <a:gd name="connsiteY7" fmla="*/ 566535 h 1822806"/>
              <a:gd name="connsiteX8" fmla="*/ 151410 w 6000407"/>
              <a:gd name="connsiteY8" fmla="*/ 1266005 h 1822806"/>
              <a:gd name="connsiteX9" fmla="*/ 0 w 6000407"/>
              <a:gd name="connsiteY9" fmla="*/ 970476 h 1822806"/>
              <a:gd name="connsiteX0" fmla="*/ 0 w 6000407"/>
              <a:gd name="connsiteY0" fmla="*/ 970476 h 1822806"/>
              <a:gd name="connsiteX1" fmla="*/ 3406562 w 6000407"/>
              <a:gd name="connsiteY1" fmla="*/ 2334 h 1822806"/>
              <a:gd name="connsiteX2" fmla="*/ 5624100 w 6000407"/>
              <a:gd name="connsiteY2" fmla="*/ 1148872 h 1822806"/>
              <a:gd name="connsiteX3" fmla="*/ 6000407 w 6000407"/>
              <a:gd name="connsiteY3" fmla="*/ 931427 h 1822806"/>
              <a:gd name="connsiteX4" fmla="*/ 5645686 w 6000407"/>
              <a:gd name="connsiteY4" fmla="*/ 1822806 h 1822806"/>
              <a:gd name="connsiteX5" fmla="*/ 4644899 w 6000407"/>
              <a:gd name="connsiteY5" fmla="*/ 1669261 h 1822806"/>
              <a:gd name="connsiteX6" fmla="*/ 5026202 w 6000407"/>
              <a:gd name="connsiteY6" fmla="*/ 1477068 h 1822806"/>
              <a:gd name="connsiteX7" fmla="*/ 3287202 w 6000407"/>
              <a:gd name="connsiteY7" fmla="*/ 566535 h 1822806"/>
              <a:gd name="connsiteX8" fmla="*/ 151410 w 6000407"/>
              <a:gd name="connsiteY8" fmla="*/ 1266005 h 1822806"/>
              <a:gd name="connsiteX9" fmla="*/ 0 w 6000407"/>
              <a:gd name="connsiteY9" fmla="*/ 970476 h 1822806"/>
              <a:gd name="connsiteX0" fmla="*/ 0 w 6000407"/>
              <a:gd name="connsiteY0" fmla="*/ 970808 h 1823138"/>
              <a:gd name="connsiteX1" fmla="*/ 3406562 w 6000407"/>
              <a:gd name="connsiteY1" fmla="*/ 2666 h 1823138"/>
              <a:gd name="connsiteX2" fmla="*/ 5701946 w 6000407"/>
              <a:gd name="connsiteY2" fmla="*/ 1104947 h 1823138"/>
              <a:gd name="connsiteX3" fmla="*/ 6000407 w 6000407"/>
              <a:gd name="connsiteY3" fmla="*/ 931759 h 1823138"/>
              <a:gd name="connsiteX4" fmla="*/ 5645686 w 6000407"/>
              <a:gd name="connsiteY4" fmla="*/ 1823138 h 1823138"/>
              <a:gd name="connsiteX5" fmla="*/ 4644899 w 6000407"/>
              <a:gd name="connsiteY5" fmla="*/ 1669593 h 1823138"/>
              <a:gd name="connsiteX6" fmla="*/ 5026202 w 6000407"/>
              <a:gd name="connsiteY6" fmla="*/ 1477400 h 1823138"/>
              <a:gd name="connsiteX7" fmla="*/ 3287202 w 6000407"/>
              <a:gd name="connsiteY7" fmla="*/ 566867 h 1823138"/>
              <a:gd name="connsiteX8" fmla="*/ 151410 w 6000407"/>
              <a:gd name="connsiteY8" fmla="*/ 1266337 h 1823138"/>
              <a:gd name="connsiteX9" fmla="*/ 0 w 6000407"/>
              <a:gd name="connsiteY9" fmla="*/ 970808 h 1823138"/>
              <a:gd name="connsiteX0" fmla="*/ 0 w 6000407"/>
              <a:gd name="connsiteY0" fmla="*/ 969730 h 1822060"/>
              <a:gd name="connsiteX1" fmla="*/ 3406562 w 6000407"/>
              <a:gd name="connsiteY1" fmla="*/ 1588 h 1822060"/>
              <a:gd name="connsiteX2" fmla="*/ 5701946 w 6000407"/>
              <a:gd name="connsiteY2" fmla="*/ 1103869 h 1822060"/>
              <a:gd name="connsiteX3" fmla="*/ 6000407 w 6000407"/>
              <a:gd name="connsiteY3" fmla="*/ 930681 h 1822060"/>
              <a:gd name="connsiteX4" fmla="*/ 5645686 w 6000407"/>
              <a:gd name="connsiteY4" fmla="*/ 1822060 h 1822060"/>
              <a:gd name="connsiteX5" fmla="*/ 4644899 w 6000407"/>
              <a:gd name="connsiteY5" fmla="*/ 1668515 h 1822060"/>
              <a:gd name="connsiteX6" fmla="*/ 5026202 w 6000407"/>
              <a:gd name="connsiteY6" fmla="*/ 1476322 h 1822060"/>
              <a:gd name="connsiteX7" fmla="*/ 3287202 w 6000407"/>
              <a:gd name="connsiteY7" fmla="*/ 565789 h 1822060"/>
              <a:gd name="connsiteX8" fmla="*/ 151410 w 6000407"/>
              <a:gd name="connsiteY8" fmla="*/ 1265259 h 1822060"/>
              <a:gd name="connsiteX9" fmla="*/ 0 w 6000407"/>
              <a:gd name="connsiteY9" fmla="*/ 969730 h 1822060"/>
              <a:gd name="connsiteX0" fmla="*/ 0 w 6000407"/>
              <a:gd name="connsiteY0" fmla="*/ 883339 h 1735669"/>
              <a:gd name="connsiteX1" fmla="*/ 3352858 w 6000407"/>
              <a:gd name="connsiteY1" fmla="*/ 1919 h 1735669"/>
              <a:gd name="connsiteX2" fmla="*/ 5701946 w 6000407"/>
              <a:gd name="connsiteY2" fmla="*/ 1017478 h 1735669"/>
              <a:gd name="connsiteX3" fmla="*/ 6000407 w 6000407"/>
              <a:gd name="connsiteY3" fmla="*/ 844290 h 1735669"/>
              <a:gd name="connsiteX4" fmla="*/ 5645686 w 6000407"/>
              <a:gd name="connsiteY4" fmla="*/ 1735669 h 1735669"/>
              <a:gd name="connsiteX5" fmla="*/ 4644899 w 6000407"/>
              <a:gd name="connsiteY5" fmla="*/ 1582124 h 1735669"/>
              <a:gd name="connsiteX6" fmla="*/ 5026202 w 6000407"/>
              <a:gd name="connsiteY6" fmla="*/ 1389931 h 1735669"/>
              <a:gd name="connsiteX7" fmla="*/ 3287202 w 6000407"/>
              <a:gd name="connsiteY7" fmla="*/ 479398 h 1735669"/>
              <a:gd name="connsiteX8" fmla="*/ 151410 w 6000407"/>
              <a:gd name="connsiteY8" fmla="*/ 1178868 h 1735669"/>
              <a:gd name="connsiteX9" fmla="*/ 0 w 6000407"/>
              <a:gd name="connsiteY9" fmla="*/ 883339 h 1735669"/>
              <a:gd name="connsiteX0" fmla="*/ 0 w 6000407"/>
              <a:gd name="connsiteY0" fmla="*/ 883339 h 1735669"/>
              <a:gd name="connsiteX1" fmla="*/ 3352858 w 6000407"/>
              <a:gd name="connsiteY1" fmla="*/ 1919 h 1735669"/>
              <a:gd name="connsiteX2" fmla="*/ 5701946 w 6000407"/>
              <a:gd name="connsiteY2" fmla="*/ 1017478 h 1735669"/>
              <a:gd name="connsiteX3" fmla="*/ 6000407 w 6000407"/>
              <a:gd name="connsiteY3" fmla="*/ 844290 h 1735669"/>
              <a:gd name="connsiteX4" fmla="*/ 5645686 w 6000407"/>
              <a:gd name="connsiteY4" fmla="*/ 1735669 h 1735669"/>
              <a:gd name="connsiteX5" fmla="*/ 4664048 w 6000407"/>
              <a:gd name="connsiteY5" fmla="*/ 1599333 h 1735669"/>
              <a:gd name="connsiteX6" fmla="*/ 5026202 w 6000407"/>
              <a:gd name="connsiteY6" fmla="*/ 1389931 h 1735669"/>
              <a:gd name="connsiteX7" fmla="*/ 3287202 w 6000407"/>
              <a:gd name="connsiteY7" fmla="*/ 479398 h 1735669"/>
              <a:gd name="connsiteX8" fmla="*/ 151410 w 6000407"/>
              <a:gd name="connsiteY8" fmla="*/ 1178868 h 1735669"/>
              <a:gd name="connsiteX9" fmla="*/ 0 w 6000407"/>
              <a:gd name="connsiteY9" fmla="*/ 883339 h 1735669"/>
              <a:gd name="connsiteX0" fmla="*/ 0 w 6000407"/>
              <a:gd name="connsiteY0" fmla="*/ 883339 h 1735669"/>
              <a:gd name="connsiteX1" fmla="*/ 3352858 w 6000407"/>
              <a:gd name="connsiteY1" fmla="*/ 1919 h 1735669"/>
              <a:gd name="connsiteX2" fmla="*/ 5701946 w 6000407"/>
              <a:gd name="connsiteY2" fmla="*/ 1017478 h 1735669"/>
              <a:gd name="connsiteX3" fmla="*/ 6000407 w 6000407"/>
              <a:gd name="connsiteY3" fmla="*/ 844290 h 1735669"/>
              <a:gd name="connsiteX4" fmla="*/ 5645686 w 6000407"/>
              <a:gd name="connsiteY4" fmla="*/ 1735669 h 1735669"/>
              <a:gd name="connsiteX5" fmla="*/ 4664048 w 6000407"/>
              <a:gd name="connsiteY5" fmla="*/ 1599333 h 1735669"/>
              <a:gd name="connsiteX6" fmla="*/ 5026202 w 6000407"/>
              <a:gd name="connsiteY6" fmla="*/ 1389931 h 1735669"/>
              <a:gd name="connsiteX7" fmla="*/ 3276244 w 6000407"/>
              <a:gd name="connsiteY7" fmla="*/ 410709 h 1735669"/>
              <a:gd name="connsiteX8" fmla="*/ 151410 w 6000407"/>
              <a:gd name="connsiteY8" fmla="*/ 1178868 h 1735669"/>
              <a:gd name="connsiteX9" fmla="*/ 0 w 6000407"/>
              <a:gd name="connsiteY9" fmla="*/ 883339 h 1735669"/>
              <a:gd name="connsiteX0" fmla="*/ 0 w 6000407"/>
              <a:gd name="connsiteY0" fmla="*/ 918575 h 1770905"/>
              <a:gd name="connsiteX1" fmla="*/ 3332740 w 6000407"/>
              <a:gd name="connsiteY1" fmla="*/ 1768 h 1770905"/>
              <a:gd name="connsiteX2" fmla="*/ 5701946 w 6000407"/>
              <a:gd name="connsiteY2" fmla="*/ 1052714 h 1770905"/>
              <a:gd name="connsiteX3" fmla="*/ 6000407 w 6000407"/>
              <a:gd name="connsiteY3" fmla="*/ 879526 h 1770905"/>
              <a:gd name="connsiteX4" fmla="*/ 5645686 w 6000407"/>
              <a:gd name="connsiteY4" fmla="*/ 1770905 h 1770905"/>
              <a:gd name="connsiteX5" fmla="*/ 4664048 w 6000407"/>
              <a:gd name="connsiteY5" fmla="*/ 1634569 h 1770905"/>
              <a:gd name="connsiteX6" fmla="*/ 5026202 w 6000407"/>
              <a:gd name="connsiteY6" fmla="*/ 1425167 h 1770905"/>
              <a:gd name="connsiteX7" fmla="*/ 3276244 w 6000407"/>
              <a:gd name="connsiteY7" fmla="*/ 445945 h 1770905"/>
              <a:gd name="connsiteX8" fmla="*/ 151410 w 6000407"/>
              <a:gd name="connsiteY8" fmla="*/ 1214104 h 1770905"/>
              <a:gd name="connsiteX9" fmla="*/ 0 w 6000407"/>
              <a:gd name="connsiteY9" fmla="*/ 918575 h 1770905"/>
              <a:gd name="connsiteX0" fmla="*/ 0 w 5979318"/>
              <a:gd name="connsiteY0" fmla="*/ 972141 h 1770905"/>
              <a:gd name="connsiteX1" fmla="*/ 3311651 w 5979318"/>
              <a:gd name="connsiteY1" fmla="*/ 1768 h 1770905"/>
              <a:gd name="connsiteX2" fmla="*/ 5680857 w 5979318"/>
              <a:gd name="connsiteY2" fmla="*/ 1052714 h 1770905"/>
              <a:gd name="connsiteX3" fmla="*/ 5979318 w 5979318"/>
              <a:gd name="connsiteY3" fmla="*/ 879526 h 1770905"/>
              <a:gd name="connsiteX4" fmla="*/ 5624597 w 5979318"/>
              <a:gd name="connsiteY4" fmla="*/ 1770905 h 1770905"/>
              <a:gd name="connsiteX5" fmla="*/ 4642959 w 5979318"/>
              <a:gd name="connsiteY5" fmla="*/ 1634569 h 1770905"/>
              <a:gd name="connsiteX6" fmla="*/ 5005113 w 5979318"/>
              <a:gd name="connsiteY6" fmla="*/ 1425167 h 1770905"/>
              <a:gd name="connsiteX7" fmla="*/ 3255155 w 5979318"/>
              <a:gd name="connsiteY7" fmla="*/ 445945 h 1770905"/>
              <a:gd name="connsiteX8" fmla="*/ 130321 w 5979318"/>
              <a:gd name="connsiteY8" fmla="*/ 1214104 h 1770905"/>
              <a:gd name="connsiteX9" fmla="*/ 0 w 5979318"/>
              <a:gd name="connsiteY9" fmla="*/ 972141 h 1770905"/>
              <a:gd name="connsiteX0" fmla="*/ 0 w 5979318"/>
              <a:gd name="connsiteY0" fmla="*/ 972141 h 1770905"/>
              <a:gd name="connsiteX1" fmla="*/ 3311651 w 5979318"/>
              <a:gd name="connsiteY1" fmla="*/ 1768 h 1770905"/>
              <a:gd name="connsiteX2" fmla="*/ 5680857 w 5979318"/>
              <a:gd name="connsiteY2" fmla="*/ 1052714 h 1770905"/>
              <a:gd name="connsiteX3" fmla="*/ 5979318 w 5979318"/>
              <a:gd name="connsiteY3" fmla="*/ 879526 h 1770905"/>
              <a:gd name="connsiteX4" fmla="*/ 5624597 w 5979318"/>
              <a:gd name="connsiteY4" fmla="*/ 1770905 h 1770905"/>
              <a:gd name="connsiteX5" fmla="*/ 4642959 w 5979318"/>
              <a:gd name="connsiteY5" fmla="*/ 1634569 h 1770905"/>
              <a:gd name="connsiteX6" fmla="*/ 5005113 w 5979318"/>
              <a:gd name="connsiteY6" fmla="*/ 1425167 h 1770905"/>
              <a:gd name="connsiteX7" fmla="*/ 3255155 w 5979318"/>
              <a:gd name="connsiteY7" fmla="*/ 445945 h 1770905"/>
              <a:gd name="connsiteX8" fmla="*/ 130321 w 5979318"/>
              <a:gd name="connsiteY8" fmla="*/ 1214104 h 1770905"/>
              <a:gd name="connsiteX9" fmla="*/ 0 w 5979318"/>
              <a:gd name="connsiteY9" fmla="*/ 972141 h 1770905"/>
              <a:gd name="connsiteX0" fmla="*/ 0 w 5979318"/>
              <a:gd name="connsiteY0" fmla="*/ 985953 h 1784717"/>
              <a:gd name="connsiteX1" fmla="*/ 3434869 w 5979318"/>
              <a:gd name="connsiteY1" fmla="*/ 1715 h 1784717"/>
              <a:gd name="connsiteX2" fmla="*/ 5680857 w 5979318"/>
              <a:gd name="connsiteY2" fmla="*/ 1066526 h 1784717"/>
              <a:gd name="connsiteX3" fmla="*/ 5979318 w 5979318"/>
              <a:gd name="connsiteY3" fmla="*/ 893338 h 1784717"/>
              <a:gd name="connsiteX4" fmla="*/ 5624597 w 5979318"/>
              <a:gd name="connsiteY4" fmla="*/ 1784717 h 1784717"/>
              <a:gd name="connsiteX5" fmla="*/ 4642959 w 5979318"/>
              <a:gd name="connsiteY5" fmla="*/ 1648381 h 1784717"/>
              <a:gd name="connsiteX6" fmla="*/ 5005113 w 5979318"/>
              <a:gd name="connsiteY6" fmla="*/ 1438979 h 1784717"/>
              <a:gd name="connsiteX7" fmla="*/ 3255155 w 5979318"/>
              <a:gd name="connsiteY7" fmla="*/ 459757 h 1784717"/>
              <a:gd name="connsiteX8" fmla="*/ 130321 w 5979318"/>
              <a:gd name="connsiteY8" fmla="*/ 1227916 h 1784717"/>
              <a:gd name="connsiteX9" fmla="*/ 0 w 5979318"/>
              <a:gd name="connsiteY9" fmla="*/ 985953 h 1784717"/>
              <a:gd name="connsiteX0" fmla="*/ 0 w 5979318"/>
              <a:gd name="connsiteY0" fmla="*/ 985953 h 1784717"/>
              <a:gd name="connsiteX1" fmla="*/ 3434869 w 5979318"/>
              <a:gd name="connsiteY1" fmla="*/ 1715 h 1784717"/>
              <a:gd name="connsiteX2" fmla="*/ 5680857 w 5979318"/>
              <a:gd name="connsiteY2" fmla="*/ 1066526 h 1784717"/>
              <a:gd name="connsiteX3" fmla="*/ 5979318 w 5979318"/>
              <a:gd name="connsiteY3" fmla="*/ 893338 h 1784717"/>
              <a:gd name="connsiteX4" fmla="*/ 5624597 w 5979318"/>
              <a:gd name="connsiteY4" fmla="*/ 1784717 h 1784717"/>
              <a:gd name="connsiteX5" fmla="*/ 4642959 w 5979318"/>
              <a:gd name="connsiteY5" fmla="*/ 1648381 h 1784717"/>
              <a:gd name="connsiteX6" fmla="*/ 4948497 w 5979318"/>
              <a:gd name="connsiteY6" fmla="*/ 1471167 h 1784717"/>
              <a:gd name="connsiteX7" fmla="*/ 3255155 w 5979318"/>
              <a:gd name="connsiteY7" fmla="*/ 459757 h 1784717"/>
              <a:gd name="connsiteX8" fmla="*/ 130321 w 5979318"/>
              <a:gd name="connsiteY8" fmla="*/ 1227916 h 1784717"/>
              <a:gd name="connsiteX9" fmla="*/ 0 w 5979318"/>
              <a:gd name="connsiteY9" fmla="*/ 985953 h 1784717"/>
              <a:gd name="connsiteX0" fmla="*/ 0 w 5979318"/>
              <a:gd name="connsiteY0" fmla="*/ 986031 h 1784795"/>
              <a:gd name="connsiteX1" fmla="*/ 3434869 w 5979318"/>
              <a:gd name="connsiteY1" fmla="*/ 1793 h 1784795"/>
              <a:gd name="connsiteX2" fmla="*/ 5716241 w 5979318"/>
              <a:gd name="connsiteY2" fmla="*/ 1046488 h 1784795"/>
              <a:gd name="connsiteX3" fmla="*/ 5979318 w 5979318"/>
              <a:gd name="connsiteY3" fmla="*/ 893416 h 1784795"/>
              <a:gd name="connsiteX4" fmla="*/ 5624597 w 5979318"/>
              <a:gd name="connsiteY4" fmla="*/ 1784795 h 1784795"/>
              <a:gd name="connsiteX5" fmla="*/ 4642959 w 5979318"/>
              <a:gd name="connsiteY5" fmla="*/ 1648459 h 1784795"/>
              <a:gd name="connsiteX6" fmla="*/ 4948497 w 5979318"/>
              <a:gd name="connsiteY6" fmla="*/ 1471245 h 1784795"/>
              <a:gd name="connsiteX7" fmla="*/ 3255155 w 5979318"/>
              <a:gd name="connsiteY7" fmla="*/ 459835 h 1784795"/>
              <a:gd name="connsiteX8" fmla="*/ 130321 w 5979318"/>
              <a:gd name="connsiteY8" fmla="*/ 1227994 h 1784795"/>
              <a:gd name="connsiteX9" fmla="*/ 0 w 5979318"/>
              <a:gd name="connsiteY9" fmla="*/ 986031 h 1784795"/>
              <a:gd name="connsiteX0" fmla="*/ 0 w 5979318"/>
              <a:gd name="connsiteY0" fmla="*/ 986621 h 1785385"/>
              <a:gd name="connsiteX1" fmla="*/ 3434869 w 5979318"/>
              <a:gd name="connsiteY1" fmla="*/ 2383 h 1785385"/>
              <a:gd name="connsiteX2" fmla="*/ 5716241 w 5979318"/>
              <a:gd name="connsiteY2" fmla="*/ 1047078 h 1785385"/>
              <a:gd name="connsiteX3" fmla="*/ 5979318 w 5979318"/>
              <a:gd name="connsiteY3" fmla="*/ 894006 h 1785385"/>
              <a:gd name="connsiteX4" fmla="*/ 5624597 w 5979318"/>
              <a:gd name="connsiteY4" fmla="*/ 1785385 h 1785385"/>
              <a:gd name="connsiteX5" fmla="*/ 4642959 w 5979318"/>
              <a:gd name="connsiteY5" fmla="*/ 1649049 h 1785385"/>
              <a:gd name="connsiteX6" fmla="*/ 4948497 w 5979318"/>
              <a:gd name="connsiteY6" fmla="*/ 1471835 h 1785385"/>
              <a:gd name="connsiteX7" fmla="*/ 3255155 w 5979318"/>
              <a:gd name="connsiteY7" fmla="*/ 460425 h 1785385"/>
              <a:gd name="connsiteX8" fmla="*/ 130321 w 5979318"/>
              <a:gd name="connsiteY8" fmla="*/ 1228584 h 1785385"/>
              <a:gd name="connsiteX9" fmla="*/ 0 w 5979318"/>
              <a:gd name="connsiteY9" fmla="*/ 986621 h 1785385"/>
              <a:gd name="connsiteX0" fmla="*/ 0 w 5979318"/>
              <a:gd name="connsiteY0" fmla="*/ 996591 h 1795355"/>
              <a:gd name="connsiteX1" fmla="*/ 3007768 w 5979318"/>
              <a:gd name="connsiteY1" fmla="*/ 2315 h 1795355"/>
              <a:gd name="connsiteX2" fmla="*/ 5716241 w 5979318"/>
              <a:gd name="connsiteY2" fmla="*/ 1057048 h 1795355"/>
              <a:gd name="connsiteX3" fmla="*/ 5979318 w 5979318"/>
              <a:gd name="connsiteY3" fmla="*/ 903976 h 1795355"/>
              <a:gd name="connsiteX4" fmla="*/ 5624597 w 5979318"/>
              <a:gd name="connsiteY4" fmla="*/ 1795355 h 1795355"/>
              <a:gd name="connsiteX5" fmla="*/ 4642959 w 5979318"/>
              <a:gd name="connsiteY5" fmla="*/ 1659019 h 1795355"/>
              <a:gd name="connsiteX6" fmla="*/ 4948497 w 5979318"/>
              <a:gd name="connsiteY6" fmla="*/ 1481805 h 1795355"/>
              <a:gd name="connsiteX7" fmla="*/ 3255155 w 5979318"/>
              <a:gd name="connsiteY7" fmla="*/ 470395 h 1795355"/>
              <a:gd name="connsiteX8" fmla="*/ 130321 w 5979318"/>
              <a:gd name="connsiteY8" fmla="*/ 1238554 h 1795355"/>
              <a:gd name="connsiteX9" fmla="*/ 0 w 5979318"/>
              <a:gd name="connsiteY9" fmla="*/ 996591 h 1795355"/>
              <a:gd name="connsiteX0" fmla="*/ 0 w 5979318"/>
              <a:gd name="connsiteY0" fmla="*/ 996591 h 1795355"/>
              <a:gd name="connsiteX1" fmla="*/ 3007768 w 5979318"/>
              <a:gd name="connsiteY1" fmla="*/ 2315 h 1795355"/>
              <a:gd name="connsiteX2" fmla="*/ 5716241 w 5979318"/>
              <a:gd name="connsiteY2" fmla="*/ 1057048 h 1795355"/>
              <a:gd name="connsiteX3" fmla="*/ 5979318 w 5979318"/>
              <a:gd name="connsiteY3" fmla="*/ 903976 h 1795355"/>
              <a:gd name="connsiteX4" fmla="*/ 5624597 w 5979318"/>
              <a:gd name="connsiteY4" fmla="*/ 1795355 h 1795355"/>
              <a:gd name="connsiteX5" fmla="*/ 4642959 w 5979318"/>
              <a:gd name="connsiteY5" fmla="*/ 1659019 h 1795355"/>
              <a:gd name="connsiteX6" fmla="*/ 4948497 w 5979318"/>
              <a:gd name="connsiteY6" fmla="*/ 1481805 h 1795355"/>
              <a:gd name="connsiteX7" fmla="*/ 3255155 w 5979318"/>
              <a:gd name="connsiteY7" fmla="*/ 470395 h 1795355"/>
              <a:gd name="connsiteX8" fmla="*/ 130321 w 5979318"/>
              <a:gd name="connsiteY8" fmla="*/ 1238554 h 1795355"/>
              <a:gd name="connsiteX9" fmla="*/ 0 w 5979318"/>
              <a:gd name="connsiteY9" fmla="*/ 996591 h 1795355"/>
              <a:gd name="connsiteX0" fmla="*/ 0 w 5979318"/>
              <a:gd name="connsiteY0" fmla="*/ 1021162 h 1819926"/>
              <a:gd name="connsiteX1" fmla="*/ 3007768 w 5979318"/>
              <a:gd name="connsiteY1" fmla="*/ 26886 h 1819926"/>
              <a:gd name="connsiteX2" fmla="*/ 5716241 w 5979318"/>
              <a:gd name="connsiteY2" fmla="*/ 1081619 h 1819926"/>
              <a:gd name="connsiteX3" fmla="*/ 5979318 w 5979318"/>
              <a:gd name="connsiteY3" fmla="*/ 928547 h 1819926"/>
              <a:gd name="connsiteX4" fmla="*/ 5624597 w 5979318"/>
              <a:gd name="connsiteY4" fmla="*/ 1819926 h 1819926"/>
              <a:gd name="connsiteX5" fmla="*/ 4642959 w 5979318"/>
              <a:gd name="connsiteY5" fmla="*/ 1683590 h 1819926"/>
              <a:gd name="connsiteX6" fmla="*/ 4948497 w 5979318"/>
              <a:gd name="connsiteY6" fmla="*/ 1506376 h 1819926"/>
              <a:gd name="connsiteX7" fmla="*/ 3255155 w 5979318"/>
              <a:gd name="connsiteY7" fmla="*/ 494966 h 1819926"/>
              <a:gd name="connsiteX8" fmla="*/ 130321 w 5979318"/>
              <a:gd name="connsiteY8" fmla="*/ 1263125 h 1819926"/>
              <a:gd name="connsiteX9" fmla="*/ 0 w 5979318"/>
              <a:gd name="connsiteY9" fmla="*/ 1021162 h 1819926"/>
              <a:gd name="connsiteX0" fmla="*/ 0 w 5979318"/>
              <a:gd name="connsiteY0" fmla="*/ 1021162 h 1819926"/>
              <a:gd name="connsiteX1" fmla="*/ 3007768 w 5979318"/>
              <a:gd name="connsiteY1" fmla="*/ 26886 h 1819926"/>
              <a:gd name="connsiteX2" fmla="*/ 5716241 w 5979318"/>
              <a:gd name="connsiteY2" fmla="*/ 1081619 h 1819926"/>
              <a:gd name="connsiteX3" fmla="*/ 5979318 w 5979318"/>
              <a:gd name="connsiteY3" fmla="*/ 928547 h 1819926"/>
              <a:gd name="connsiteX4" fmla="*/ 5624597 w 5979318"/>
              <a:gd name="connsiteY4" fmla="*/ 1819926 h 1819926"/>
              <a:gd name="connsiteX5" fmla="*/ 4642959 w 5979318"/>
              <a:gd name="connsiteY5" fmla="*/ 1683590 h 1819926"/>
              <a:gd name="connsiteX6" fmla="*/ 4948497 w 5979318"/>
              <a:gd name="connsiteY6" fmla="*/ 1506376 h 1819926"/>
              <a:gd name="connsiteX7" fmla="*/ 3063391 w 5979318"/>
              <a:gd name="connsiteY7" fmla="*/ 454149 h 1819926"/>
              <a:gd name="connsiteX8" fmla="*/ 130321 w 5979318"/>
              <a:gd name="connsiteY8" fmla="*/ 1263125 h 1819926"/>
              <a:gd name="connsiteX9" fmla="*/ 0 w 5979318"/>
              <a:gd name="connsiteY9" fmla="*/ 1021162 h 1819926"/>
              <a:gd name="connsiteX0" fmla="*/ 0 w 5979318"/>
              <a:gd name="connsiteY0" fmla="*/ 1021162 h 1819926"/>
              <a:gd name="connsiteX1" fmla="*/ 3007768 w 5979318"/>
              <a:gd name="connsiteY1" fmla="*/ 26886 h 1819926"/>
              <a:gd name="connsiteX2" fmla="*/ 5716241 w 5979318"/>
              <a:gd name="connsiteY2" fmla="*/ 1081619 h 1819926"/>
              <a:gd name="connsiteX3" fmla="*/ 5979318 w 5979318"/>
              <a:gd name="connsiteY3" fmla="*/ 928547 h 1819926"/>
              <a:gd name="connsiteX4" fmla="*/ 5624597 w 5979318"/>
              <a:gd name="connsiteY4" fmla="*/ 1819926 h 1819926"/>
              <a:gd name="connsiteX5" fmla="*/ 4642959 w 5979318"/>
              <a:gd name="connsiteY5" fmla="*/ 1683590 h 1819926"/>
              <a:gd name="connsiteX6" fmla="*/ 4948497 w 5979318"/>
              <a:gd name="connsiteY6" fmla="*/ 1506376 h 1819926"/>
              <a:gd name="connsiteX7" fmla="*/ 3063391 w 5979318"/>
              <a:gd name="connsiteY7" fmla="*/ 454149 h 1819926"/>
              <a:gd name="connsiteX8" fmla="*/ 130321 w 5979318"/>
              <a:gd name="connsiteY8" fmla="*/ 1263125 h 1819926"/>
              <a:gd name="connsiteX9" fmla="*/ 0 w 5979318"/>
              <a:gd name="connsiteY9" fmla="*/ 1021162 h 181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79318" h="1819926">
                <a:moveTo>
                  <a:pt x="0" y="1021162"/>
                </a:moveTo>
                <a:cubicBezTo>
                  <a:pt x="780302" y="600718"/>
                  <a:pt x="1582803" y="186382"/>
                  <a:pt x="3007768" y="26886"/>
                </a:cubicBezTo>
                <a:cubicBezTo>
                  <a:pt x="4186979" y="-112690"/>
                  <a:pt x="5286235" y="298907"/>
                  <a:pt x="5716241" y="1081619"/>
                </a:cubicBezTo>
                <a:lnTo>
                  <a:pt x="5979318" y="928547"/>
                </a:lnTo>
                <a:cubicBezTo>
                  <a:pt x="5889850" y="1150002"/>
                  <a:pt x="5702963" y="1595416"/>
                  <a:pt x="5624597" y="1819926"/>
                </a:cubicBezTo>
                <a:lnTo>
                  <a:pt x="4642959" y="1683590"/>
                </a:lnTo>
                <a:lnTo>
                  <a:pt x="4948497" y="1506376"/>
                </a:lnTo>
                <a:cubicBezTo>
                  <a:pt x="4683551" y="883464"/>
                  <a:pt x="4224336" y="445919"/>
                  <a:pt x="3063391" y="454149"/>
                </a:cubicBezTo>
                <a:cubicBezTo>
                  <a:pt x="1641494" y="529951"/>
                  <a:pt x="1032998" y="817595"/>
                  <a:pt x="130321" y="1263125"/>
                </a:cubicBezTo>
                <a:lnTo>
                  <a:pt x="0" y="1021162"/>
                </a:lnTo>
                <a:close/>
              </a:path>
            </a:pathLst>
          </a:cu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chemeClr val="accent4"/>
              </a:gs>
            </a:gsLst>
            <a:lin ang="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65" name="Picture 64" descr="Fortinet_Logo_WHITE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626"/>
          <a:stretch/>
        </p:blipFill>
        <p:spPr>
          <a:xfrm>
            <a:off x="4705712" y="1661821"/>
            <a:ext cx="692409" cy="525668"/>
          </a:xfrm>
          <a:prstGeom prst="rect">
            <a:avLst/>
          </a:prstGeom>
          <a:effectLst>
            <a:innerShdw blurRad="25400" dist="25400" dir="13500000">
              <a:prstClr val="black">
                <a:alpha val="50000"/>
              </a:prstClr>
            </a:innerShdw>
          </a:effectLst>
        </p:spPr>
      </p:pic>
      <p:sp>
        <p:nvSpPr>
          <p:cNvPr id="52" name="TextBox 51"/>
          <p:cNvSpPr txBox="1"/>
          <p:nvPr/>
        </p:nvSpPr>
        <p:spPr>
          <a:xfrm>
            <a:off x="6426053" y="5799037"/>
            <a:ext cx="78739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Today</a:t>
            </a:r>
          </a:p>
        </p:txBody>
      </p:sp>
      <p:sp>
        <p:nvSpPr>
          <p:cNvPr id="79" name="Right Arrow 78"/>
          <p:cNvSpPr/>
          <p:nvPr/>
        </p:nvSpPr>
        <p:spPr bwMode="auto">
          <a:xfrm rot="16200000" flipV="1">
            <a:off x="-1227784" y="2773873"/>
            <a:ext cx="4311574" cy="1593889"/>
          </a:xfrm>
          <a:prstGeom prst="rightArrow">
            <a:avLst>
              <a:gd name="adj1" fmla="val 50000"/>
              <a:gd name="adj2" fmla="val 129691"/>
            </a:avLst>
          </a:prstGeom>
          <a:gradFill rotWithShape="0">
            <a:gsLst>
              <a:gs pos="14000">
                <a:schemeClr val="accent3">
                  <a:alpha val="84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16200000">
            <a:off x="-480654" y="3312632"/>
            <a:ext cx="28350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2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ＭＳ Ｐゴシック" pitchFamily="60" charset="-128"/>
                <a:cs typeface="Arial" pitchFamily="34" charset="0"/>
              </a:rPr>
              <a:t>Performance  /  Damage</a:t>
            </a:r>
            <a:endParaRPr lang="en-US" sz="1600" b="1" dirty="0"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pitchFamily="34" charset="0"/>
              <a:ea typeface="ＭＳ Ｐゴシック" pitchFamily="60" charset="-128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83834" y="5799037"/>
            <a:ext cx="91403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accent3"/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Method</a:t>
            </a:r>
            <a:endParaRPr lang="en-US" sz="1600" b="1" dirty="0">
              <a:solidFill>
                <a:schemeClr val="accent3"/>
              </a:solidFill>
              <a:latin typeface="Arial" pitchFamily="34" charset="0"/>
              <a:ea typeface="ＭＳ Ｐゴシック" pitchFamily="60" charset="-128"/>
              <a:cs typeface="Arial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 rot="16200000">
            <a:off x="8298433" y="4604480"/>
            <a:ext cx="13264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50" dirty="0" smtClean="0">
                <a:solidFill>
                  <a:srgbClr val="36424A"/>
                </a:solidFill>
                <a:latin typeface="Arial" charset="0"/>
              </a:rPr>
              <a:t>Core</a:t>
            </a:r>
            <a:endParaRPr lang="en-US" sz="1050" dirty="0">
              <a:solidFill>
                <a:srgbClr val="36424A"/>
              </a:solidFill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>
          <a:xfrm rot="16200000">
            <a:off x="8166963" y="2951860"/>
            <a:ext cx="15240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200" dirty="0" smtClean="0">
                <a:solidFill>
                  <a:srgbClr val="36424A"/>
                </a:solidFill>
                <a:latin typeface="Arial" charset="0"/>
              </a:rPr>
              <a:t>Edge</a:t>
            </a:r>
            <a:endParaRPr lang="en-US" sz="1200" dirty="0">
              <a:solidFill>
                <a:srgbClr val="36424A"/>
              </a:solidFill>
              <a:latin typeface="Arial" charset="0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8621889" y="5136445"/>
            <a:ext cx="449754" cy="395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Connector 54"/>
          <p:cNvCxnSpPr/>
          <p:nvPr/>
        </p:nvCxnSpPr>
        <p:spPr bwMode="auto">
          <a:xfrm>
            <a:off x="8649014" y="4316922"/>
            <a:ext cx="449754" cy="395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Arrow Connector 55"/>
          <p:cNvCxnSpPr/>
          <p:nvPr/>
        </p:nvCxnSpPr>
        <p:spPr bwMode="auto">
          <a:xfrm flipV="1">
            <a:off x="8821093" y="1416849"/>
            <a:ext cx="4320" cy="3745145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>
            <a:off x="8634148" y="1416535"/>
            <a:ext cx="449754" cy="395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22526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179608" y="1295596"/>
            <a:ext cx="6350446" cy="4771898"/>
          </a:xfrm>
          <a:prstGeom prst="round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4149157" y="4333614"/>
            <a:ext cx="631502" cy="218751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857738" y="4886079"/>
            <a:ext cx="469834" cy="218751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2419424" y="4292508"/>
            <a:ext cx="679415" cy="327848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4294518" y="3063154"/>
            <a:ext cx="438008" cy="218751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545855" y="2461099"/>
            <a:ext cx="733845" cy="218751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715602" y="3015766"/>
            <a:ext cx="559061" cy="218751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3328794" y="3013073"/>
            <a:ext cx="559061" cy="218751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064348" y="2052510"/>
            <a:ext cx="559061" cy="218751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45279" cy="565575"/>
          </a:xfrm>
        </p:spPr>
        <p:txBody>
          <a:bodyPr>
            <a:normAutofit/>
          </a:bodyPr>
          <a:lstStyle/>
          <a:p>
            <a:r>
              <a:rPr lang="en-US" dirty="0" smtClean="0"/>
              <a:t>The Edge Firewall is Fragmented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606564" y="2444011"/>
            <a:ext cx="489518" cy="21868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9729" y="2986857"/>
            <a:ext cx="332376" cy="21868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pic>
        <p:nvPicPr>
          <p:cNvPr id="16" name="Picture 8" descr="Server_Appliance_Rt-s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4790" y="4993151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 descr="Server_Appliance_Rt-s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6004" y="3051455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 descr="Server_Appliance_Rt-s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3999" y="3149791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044466" y="2037110"/>
            <a:ext cx="444280" cy="21868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Router</a:t>
            </a:r>
          </a:p>
        </p:txBody>
      </p:sp>
      <p:grpSp>
        <p:nvGrpSpPr>
          <p:cNvPr id="20" name="Group 33"/>
          <p:cNvGrpSpPr/>
          <p:nvPr/>
        </p:nvGrpSpPr>
        <p:grpSpPr>
          <a:xfrm>
            <a:off x="502837" y="1432808"/>
            <a:ext cx="939622" cy="754318"/>
            <a:chOff x="990600" y="2209800"/>
            <a:chExt cx="1265238" cy="849313"/>
          </a:xfrm>
        </p:grpSpPr>
        <p:pic>
          <p:nvPicPr>
            <p:cNvPr id="21" name="Picture 20" descr="Cloud-White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2209800"/>
              <a:ext cx="1265238" cy="849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14300" dir="5400000" sx="89999" sy="-19000" rotWithShape="0">
                <a:srgbClr val="808080">
                  <a:alpha val="20000"/>
                </a:srgbClr>
              </a:outerShdw>
            </a:effectLst>
          </p:spPr>
        </p:pic>
        <p:sp>
          <p:nvSpPr>
            <p:cNvPr id="22" name="TextBox 21"/>
            <p:cNvSpPr txBox="1"/>
            <p:nvPr/>
          </p:nvSpPr>
          <p:spPr>
            <a:xfrm>
              <a:off x="1129189" y="2438400"/>
              <a:ext cx="8402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Internet</a:t>
              </a:r>
            </a:p>
          </p:txBody>
        </p:sp>
      </p:grpSp>
      <p:pic>
        <p:nvPicPr>
          <p:cNvPr id="23" name="Picture 8" descr="Server_Appliance_Rt-s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1438" y="2651444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8" descr="Server_Appliance_Rt-s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174" y="3156783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296836" y="3042860"/>
            <a:ext cx="429312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ATP</a:t>
            </a:r>
          </a:p>
        </p:txBody>
      </p:sp>
      <p:pic>
        <p:nvPicPr>
          <p:cNvPr id="26" name="Picture 10" descr="Switch_Appliance_Lt-s.png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8158" y="3684823"/>
            <a:ext cx="1086691" cy="81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 descr="HQ_Lt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5546" y="3735681"/>
            <a:ext cx="1096897" cy="20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pic>
        <p:nvPicPr>
          <p:cNvPr id="28" name="Picture 8" descr="Server_Appliance_Rt-s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2695" y="2174920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4193078" y="4303886"/>
            <a:ext cx="597940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Switch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27407" y="2997455"/>
            <a:ext cx="391366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528481" y="4270326"/>
            <a:ext cx="541084" cy="40011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Proxy</a:t>
            </a:r>
          </a:p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SSL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15257" y="4869972"/>
            <a:ext cx="353294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AV</a:t>
            </a:r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2009657" y="2587237"/>
            <a:ext cx="255224" cy="20052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2715042" y="3085993"/>
            <a:ext cx="255224" cy="20052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35" name="Straight Arrow Connector 34"/>
          <p:cNvCxnSpPr/>
          <p:nvPr/>
        </p:nvCxnSpPr>
        <p:spPr bwMode="auto">
          <a:xfrm>
            <a:off x="3359660" y="3596902"/>
            <a:ext cx="255224" cy="20052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36" name="Straight Arrow Connector 35"/>
          <p:cNvCxnSpPr/>
          <p:nvPr/>
        </p:nvCxnSpPr>
        <p:spPr bwMode="auto">
          <a:xfrm flipV="1">
            <a:off x="3443773" y="4265308"/>
            <a:ext cx="298723" cy="21777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2648199" y="4867363"/>
            <a:ext cx="298723" cy="21777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 flipV="1">
            <a:off x="4259021" y="3603958"/>
            <a:ext cx="298723" cy="21777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39" name="Straight Arrow Connector 38"/>
          <p:cNvCxnSpPr/>
          <p:nvPr/>
        </p:nvCxnSpPr>
        <p:spPr bwMode="auto">
          <a:xfrm>
            <a:off x="1347772" y="2083384"/>
            <a:ext cx="255224" cy="20052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40" name="Rounded Rectangle 39"/>
          <p:cNvSpPr/>
          <p:nvPr/>
        </p:nvSpPr>
        <p:spPr bwMode="auto">
          <a:xfrm>
            <a:off x="6773246" y="1308422"/>
            <a:ext cx="1517720" cy="846369"/>
          </a:xfrm>
          <a:prstGeom prst="roundRect">
            <a:avLst/>
          </a:prstGeom>
          <a:gradFill flip="none" rotWithShape="1">
            <a:gsLst>
              <a:gs pos="34000">
                <a:schemeClr val="accent1">
                  <a:lumMod val="75000"/>
                </a:schemeClr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Too Many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dirty="0" smtClean="0">
                <a:solidFill>
                  <a:srgbClr val="FFFFFF"/>
                </a:solidFill>
                <a:latin typeface="Arial" charset="0"/>
              </a:rPr>
              <a:t>Management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Consoles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6773246" y="2281794"/>
            <a:ext cx="1517720" cy="846369"/>
          </a:xfrm>
          <a:prstGeom prst="roundRect">
            <a:avLst/>
          </a:prstGeom>
          <a:gradFill flip="none" rotWithShape="1">
            <a:gsLst>
              <a:gs pos="34000">
                <a:schemeClr val="accent1">
                  <a:lumMod val="75000"/>
                </a:schemeClr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Inconsistent Functions (IPv6)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2" name="Rounded Rectangle 41"/>
          <p:cNvSpPr/>
          <p:nvPr/>
        </p:nvSpPr>
        <p:spPr bwMode="auto">
          <a:xfrm>
            <a:off x="6773246" y="4178780"/>
            <a:ext cx="1517720" cy="846369"/>
          </a:xfrm>
          <a:prstGeom prst="roundRect">
            <a:avLst/>
          </a:prstGeom>
          <a:gradFill flip="none" rotWithShape="1">
            <a:gsLst>
              <a:gs pos="34000">
                <a:schemeClr val="accent1">
                  <a:lumMod val="75000"/>
                </a:schemeClr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New Capabilities Arriving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6773246" y="5139321"/>
            <a:ext cx="1517720" cy="846369"/>
          </a:xfrm>
          <a:prstGeom prst="roundRect">
            <a:avLst/>
          </a:prstGeom>
          <a:gradFill flip="none" rotWithShape="1">
            <a:gsLst>
              <a:gs pos="51000">
                <a:srgbClr val="C00000"/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dirty="0" smtClean="0">
                <a:solidFill>
                  <a:srgbClr val="FFFFFF"/>
                </a:solidFill>
                <a:latin typeface="Arial" charset="0"/>
              </a:rPr>
              <a:t>No Threat Intelligence Integration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6773246" y="3227997"/>
            <a:ext cx="1517720" cy="846369"/>
          </a:xfrm>
          <a:prstGeom prst="roundRect">
            <a:avLst/>
          </a:prstGeom>
          <a:gradFill flip="none" rotWithShape="1">
            <a:gsLst>
              <a:gs pos="34000">
                <a:schemeClr val="accent1">
                  <a:lumMod val="75000"/>
                </a:schemeClr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Different Refresh Cycles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1343133" y="3610188"/>
            <a:ext cx="846725" cy="451463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331994" y="3626720"/>
            <a:ext cx="863224" cy="40011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</a:t>
            </a:r>
          </a:p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Control</a:t>
            </a:r>
          </a:p>
        </p:txBody>
      </p:sp>
      <p:cxnSp>
        <p:nvCxnSpPr>
          <p:cNvPr id="47" name="Straight Arrow Connector 46"/>
          <p:cNvCxnSpPr/>
          <p:nvPr/>
        </p:nvCxnSpPr>
        <p:spPr bwMode="auto">
          <a:xfrm flipV="1">
            <a:off x="2593446" y="3621985"/>
            <a:ext cx="298723" cy="21777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oval"/>
            <a:tailEnd type="triangle"/>
          </a:ln>
          <a:effectLst/>
        </p:spPr>
      </p:cxnSp>
      <p:pic>
        <p:nvPicPr>
          <p:cNvPr id="48" name="Picture 47" descr="Monitor_Lt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4730" y="1398467"/>
            <a:ext cx="418860" cy="65079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 descr="Monitor_Lt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7184" y="1398467"/>
            <a:ext cx="418860" cy="65079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 descr="Monitor_Lt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7626" y="1398467"/>
            <a:ext cx="418860" cy="65079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 descr="Monitor_Lt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3389" y="1398467"/>
            <a:ext cx="418860" cy="65079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 descr="Monitor_Lt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3494" y="1398467"/>
            <a:ext cx="418860" cy="65079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Oval 52"/>
          <p:cNvSpPr/>
          <p:nvPr/>
        </p:nvSpPr>
        <p:spPr bwMode="auto">
          <a:xfrm>
            <a:off x="4379127" y="2171960"/>
            <a:ext cx="953372" cy="423312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05129" y="2268319"/>
            <a:ext cx="1094150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Management</a:t>
            </a:r>
          </a:p>
        </p:txBody>
      </p:sp>
      <p:cxnSp>
        <p:nvCxnSpPr>
          <p:cNvPr id="55" name="Straight Arrow Connector 54"/>
          <p:cNvCxnSpPr/>
          <p:nvPr/>
        </p:nvCxnSpPr>
        <p:spPr bwMode="auto">
          <a:xfrm flipV="1">
            <a:off x="1488876" y="2710780"/>
            <a:ext cx="45286" cy="343911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pic>
        <p:nvPicPr>
          <p:cNvPr id="56" name="Picture 8" descr="Server_Appliance_Rt-s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221" y="3809713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8" descr="Server_Appliance_Rt-s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5066" y="5548962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8" descr="Server_Appliance_Rt-s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499" y="4410032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Oval 58"/>
          <p:cNvSpPr/>
          <p:nvPr/>
        </p:nvSpPr>
        <p:spPr bwMode="auto">
          <a:xfrm>
            <a:off x="657413" y="5324497"/>
            <a:ext cx="846725" cy="451463"/>
          </a:xfrm>
          <a:prstGeom prst="ellipse">
            <a:avLst/>
          </a:prstGeom>
          <a:solidFill>
            <a:srgbClr val="FAC0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24378" y="5351978"/>
            <a:ext cx="863224" cy="40011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SaaS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Gateway</a:t>
            </a:r>
          </a:p>
        </p:txBody>
      </p:sp>
      <p:cxnSp>
        <p:nvCxnSpPr>
          <p:cNvPr id="61" name="Straight Arrow Connector 60"/>
          <p:cNvCxnSpPr/>
          <p:nvPr/>
        </p:nvCxnSpPr>
        <p:spPr bwMode="auto">
          <a:xfrm flipV="1">
            <a:off x="1834435" y="5432857"/>
            <a:ext cx="298723" cy="21777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oval"/>
            <a:tailEnd type="triangle"/>
          </a:ln>
          <a:effectLst/>
        </p:spPr>
      </p:cxnSp>
      <p:cxnSp>
        <p:nvCxnSpPr>
          <p:cNvPr id="62" name="Straight Arrow Connector 61"/>
          <p:cNvCxnSpPr/>
          <p:nvPr/>
        </p:nvCxnSpPr>
        <p:spPr bwMode="auto">
          <a:xfrm flipV="1">
            <a:off x="1739805" y="3131332"/>
            <a:ext cx="460667" cy="108606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12401822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179608" y="1295596"/>
            <a:ext cx="6350446" cy="4771898"/>
          </a:xfrm>
          <a:prstGeom prst="round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5" name="Picture 4" descr="Monitor_L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6184" y="2022543"/>
            <a:ext cx="418860" cy="65079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 bwMode="auto">
          <a:xfrm>
            <a:off x="4325358" y="3602715"/>
            <a:ext cx="631502" cy="218751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2205991" y="2047371"/>
            <a:ext cx="559061" cy="218751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45279" cy="565575"/>
          </a:xfrm>
        </p:spPr>
        <p:txBody>
          <a:bodyPr>
            <a:normAutofit/>
          </a:bodyPr>
          <a:lstStyle/>
          <a:p>
            <a:r>
              <a:rPr lang="en-US" dirty="0" smtClean="0"/>
              <a:t>Integration is Required at </a:t>
            </a:r>
            <a:r>
              <a:rPr lang="en-US" dirty="0"/>
              <a:t>t</a:t>
            </a:r>
            <a:r>
              <a:rPr lang="en-US" dirty="0" smtClean="0"/>
              <a:t>he Edge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86109" y="2031971"/>
            <a:ext cx="444280" cy="21868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Router</a:t>
            </a:r>
          </a:p>
        </p:txBody>
      </p:sp>
      <p:grpSp>
        <p:nvGrpSpPr>
          <p:cNvPr id="10" name="Group 33"/>
          <p:cNvGrpSpPr/>
          <p:nvPr/>
        </p:nvGrpSpPr>
        <p:grpSpPr>
          <a:xfrm>
            <a:off x="644480" y="1427669"/>
            <a:ext cx="939622" cy="754318"/>
            <a:chOff x="990600" y="2209800"/>
            <a:chExt cx="1265238" cy="849313"/>
          </a:xfrm>
        </p:grpSpPr>
        <p:pic>
          <p:nvPicPr>
            <p:cNvPr id="11" name="Picture 10" descr="Cloud-White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2209800"/>
              <a:ext cx="1265238" cy="849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14300" dir="5400000" sx="89999" sy="-19000" rotWithShape="0">
                <a:srgbClr val="808080">
                  <a:alpha val="20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1129189" y="2438400"/>
              <a:ext cx="8402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Internet</a:t>
              </a:r>
            </a:p>
          </p:txBody>
        </p:sp>
      </p:grpSp>
      <p:pic>
        <p:nvPicPr>
          <p:cNvPr id="13" name="Picture 10" descr="Switch_Appliance_Lt-s.png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9801" y="3679684"/>
            <a:ext cx="1086691" cy="81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HQ_Lt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67189" y="3730542"/>
            <a:ext cx="1096897" cy="20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pic>
        <p:nvPicPr>
          <p:cNvPr id="15" name="Picture 8" descr="Server_Appliance_Rt-s.png"/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4338" y="2169781"/>
            <a:ext cx="807525" cy="5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343360" y="3564347"/>
            <a:ext cx="597940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Switch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2151300" y="2582098"/>
            <a:ext cx="255224" cy="20052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>
            <a:off x="2856685" y="3080854"/>
            <a:ext cx="255224" cy="20052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>
            <a:off x="3501303" y="3591763"/>
            <a:ext cx="255224" cy="20052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1489415" y="2078245"/>
            <a:ext cx="255224" cy="200522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pic>
        <p:nvPicPr>
          <p:cNvPr id="21" name="Picture 24" descr="FortiGate_Icon_2U_Lt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8800" y="2716991"/>
            <a:ext cx="1284278" cy="976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1030506" y="5410560"/>
            <a:ext cx="1077573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1419" y="5069299"/>
            <a:ext cx="982723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Anti-Malware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452995" y="3501240"/>
            <a:ext cx="659155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pic>
        <p:nvPicPr>
          <p:cNvPr id="25" name="Picture 3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3227" y="4969920"/>
            <a:ext cx="442965" cy="38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2525" y="5332800"/>
            <a:ext cx="442141" cy="38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1670" y="3425040"/>
            <a:ext cx="457200" cy="393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289" y="4581120"/>
            <a:ext cx="457200" cy="39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992" y="2458308"/>
            <a:ext cx="4417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5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9567" y="3808420"/>
            <a:ext cx="453181" cy="39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7462" y="4188580"/>
            <a:ext cx="463204" cy="399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8121" y="5703622"/>
            <a:ext cx="439626" cy="37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183606" y="4699080"/>
            <a:ext cx="925429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 Control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598338" y="4275600"/>
            <a:ext cx="497988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7393" y="3921360"/>
            <a:ext cx="1077573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27392" y="5787600"/>
            <a:ext cx="1077573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pic>
        <p:nvPicPr>
          <p:cNvPr id="37" name="Picture 37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3498" y="1729788"/>
            <a:ext cx="436920" cy="37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4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1257" y="1384188"/>
            <a:ext cx="426896" cy="36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 descr="icon_TrafficShaping.png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129" y="2084027"/>
            <a:ext cx="436456" cy="378465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3666917" y="2532228"/>
            <a:ext cx="740269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72443" y="1811988"/>
            <a:ext cx="519606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L2/L3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686609" y="1445988"/>
            <a:ext cx="747909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IPv4/IPv6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683495" y="2159988"/>
            <a:ext cx="1110964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44" name="Left Bracket 43"/>
          <p:cNvSpPr/>
          <p:nvPr/>
        </p:nvSpPr>
        <p:spPr bwMode="auto">
          <a:xfrm>
            <a:off x="1123156" y="3352320"/>
            <a:ext cx="276469" cy="2738880"/>
          </a:xfrm>
          <a:prstGeom prst="leftBracke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 rot="16200000">
            <a:off x="544800" y="4436986"/>
            <a:ext cx="741346" cy="26161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Security</a:t>
            </a:r>
          </a:p>
        </p:txBody>
      </p:sp>
      <p:sp>
        <p:nvSpPr>
          <p:cNvPr id="46" name="Left Bracket 45"/>
          <p:cNvSpPr/>
          <p:nvPr/>
        </p:nvSpPr>
        <p:spPr bwMode="auto">
          <a:xfrm rot="10800000">
            <a:off x="4549983" y="1375548"/>
            <a:ext cx="276469" cy="1658880"/>
          </a:xfrm>
          <a:prstGeom prst="leftBracke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 rot="16200000">
            <a:off x="4496634" y="1999174"/>
            <a:ext cx="952736" cy="26161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rgbClr val="C00000"/>
                </a:solidFill>
                <a:latin typeface="Helvetica 55 Roman"/>
                <a:cs typeface="Helvetica 55 Roman"/>
              </a:rPr>
              <a:t>Networking</a:t>
            </a:r>
          </a:p>
        </p:txBody>
      </p:sp>
      <p:sp>
        <p:nvSpPr>
          <p:cNvPr id="48" name="Oval 47"/>
          <p:cNvSpPr/>
          <p:nvPr/>
        </p:nvSpPr>
        <p:spPr bwMode="auto">
          <a:xfrm>
            <a:off x="5200198" y="2752250"/>
            <a:ext cx="953372" cy="423312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226200" y="2848609"/>
            <a:ext cx="1094150" cy="24622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Management</a:t>
            </a:r>
          </a:p>
        </p:txBody>
      </p:sp>
      <p:sp>
        <p:nvSpPr>
          <p:cNvPr id="50" name="Rounded Rectangle 49"/>
          <p:cNvSpPr/>
          <p:nvPr/>
        </p:nvSpPr>
        <p:spPr bwMode="auto">
          <a:xfrm>
            <a:off x="6773246" y="1308422"/>
            <a:ext cx="1517720" cy="846369"/>
          </a:xfrm>
          <a:prstGeom prst="roundRect">
            <a:avLst/>
          </a:prstGeom>
          <a:gradFill flip="none" rotWithShape="1">
            <a:gsLst>
              <a:gs pos="34000">
                <a:schemeClr val="accent1">
                  <a:lumMod val="75000"/>
                </a:schemeClr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Single Console or API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>
            <a:off x="6773246" y="2281794"/>
            <a:ext cx="1517720" cy="846369"/>
          </a:xfrm>
          <a:prstGeom prst="roundRect">
            <a:avLst/>
          </a:prstGeom>
          <a:gradFill flip="none" rotWithShape="1">
            <a:gsLst>
              <a:gs pos="34000">
                <a:schemeClr val="accent1">
                  <a:lumMod val="75000"/>
                </a:schemeClr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Integrated Network &amp; Security 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6773246" y="4178780"/>
            <a:ext cx="1517720" cy="846369"/>
          </a:xfrm>
          <a:prstGeom prst="roundRect">
            <a:avLst/>
          </a:prstGeom>
          <a:gradFill flip="none" rotWithShape="1">
            <a:gsLst>
              <a:gs pos="34000">
                <a:schemeClr val="accent1">
                  <a:lumMod val="75000"/>
                </a:schemeClr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Future Proof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53" name="Rounded Rectangle 52"/>
          <p:cNvSpPr/>
          <p:nvPr/>
        </p:nvSpPr>
        <p:spPr bwMode="auto">
          <a:xfrm>
            <a:off x="6773246" y="5139321"/>
            <a:ext cx="1517720" cy="846369"/>
          </a:xfrm>
          <a:prstGeom prst="roundRect">
            <a:avLst/>
          </a:prstGeom>
          <a:gradFill flip="none" rotWithShape="1">
            <a:gsLst>
              <a:gs pos="51000">
                <a:srgbClr val="C00000"/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dirty="0" smtClean="0">
                <a:solidFill>
                  <a:srgbClr val="FFFFFF"/>
                </a:solidFill>
                <a:latin typeface="Arial" charset="0"/>
              </a:rPr>
              <a:t>Multi Vendor Threat Intelligence Integration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54" name="Rounded Rectangle 53"/>
          <p:cNvSpPr/>
          <p:nvPr/>
        </p:nvSpPr>
        <p:spPr bwMode="auto">
          <a:xfrm>
            <a:off x="6773246" y="3227997"/>
            <a:ext cx="1517720" cy="846369"/>
          </a:xfrm>
          <a:prstGeom prst="roundRect">
            <a:avLst/>
          </a:prstGeom>
          <a:gradFill flip="none" rotWithShape="1">
            <a:gsLst>
              <a:gs pos="34000">
                <a:schemeClr val="accent1">
                  <a:lumMod val="75000"/>
                </a:schemeClr>
              </a:gs>
              <a:gs pos="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Single Software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 Upgrade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55" name="Picture 54" descr="Fortinet_Shield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6640" y="1324795"/>
            <a:ext cx="584238" cy="738924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126937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 bwMode="auto">
          <a:xfrm flipV="1">
            <a:off x="2286000" y="4038600"/>
            <a:ext cx="1371600" cy="105024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Single Network Security Platform across the Network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4318651" y="2123422"/>
            <a:ext cx="1548749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Cloud/Carrier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1371600" y="4648200"/>
            <a:ext cx="2334719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Branch </a:t>
            </a:r>
            <a:r>
              <a:rPr lang="en-US" sz="1200" b="1" dirty="0" smtClean="0">
                <a:solidFill>
                  <a:schemeClr val="bg1"/>
                </a:solidFill>
              </a:rPr>
              <a:t>Office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1447800" y="2319590"/>
            <a:ext cx="1981200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  <a:latin typeface="Helvetica 55 Roman"/>
                <a:ea typeface="+mn-ea"/>
                <a:cs typeface="Helvetica 55 Roman"/>
              </a:rPr>
              <a:t>Enterprise Campus</a:t>
            </a:r>
            <a:endParaRPr lang="en-US" sz="1200" b="1" dirty="0">
              <a:solidFill>
                <a:schemeClr val="bg1"/>
              </a:solidFill>
              <a:latin typeface="Helvetica 55 Roman"/>
              <a:ea typeface="+mn-ea"/>
              <a:cs typeface="Helvetica 55 Roman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477000" y="4572000"/>
            <a:ext cx="2362199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</a:rPr>
              <a:t>Distributed Enterprise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7162800" y="2057400"/>
            <a:ext cx="1652387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Helvetica 55 Roman"/>
                <a:cs typeface="Helvetica 55 Roman"/>
              </a:rPr>
              <a:t>Data Center</a:t>
            </a:r>
          </a:p>
        </p:txBody>
      </p:sp>
      <p:pic>
        <p:nvPicPr>
          <p:cNvPr id="11" name="Picture 10" descr="Retail_Branch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7058" y="4137773"/>
            <a:ext cx="1152588" cy="875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Sm_Branch_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4484367"/>
            <a:ext cx="1064934" cy="95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3" descr="1U_Rt-s_x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7050" y="4977818"/>
            <a:ext cx="1246156" cy="73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>
            <a:stCxn id="22" idx="6"/>
            <a:endCxn id="21" idx="2"/>
          </p:cNvCxnSpPr>
          <p:nvPr/>
        </p:nvCxnSpPr>
        <p:spPr bwMode="auto">
          <a:xfrm flipV="1">
            <a:off x="5116356" y="3679107"/>
            <a:ext cx="1474317" cy="1089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>
            <a:stCxn id="19" idx="3"/>
            <a:endCxn id="22" idx="1"/>
          </p:cNvCxnSpPr>
          <p:nvPr/>
        </p:nvCxnSpPr>
        <p:spPr bwMode="auto">
          <a:xfrm>
            <a:off x="2757838" y="3252803"/>
            <a:ext cx="1056173" cy="22085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>
            <a:stCxn id="22" idx="5"/>
            <a:endCxn id="23" idx="1"/>
          </p:cNvCxnSpPr>
          <p:nvPr/>
        </p:nvCxnSpPr>
        <p:spPr bwMode="auto">
          <a:xfrm>
            <a:off x="4895889" y="4114304"/>
            <a:ext cx="734249" cy="71516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>
            <a:stCxn id="22" idx="7"/>
            <a:endCxn id="6" idx="2"/>
          </p:cNvCxnSpPr>
          <p:nvPr/>
        </p:nvCxnSpPr>
        <p:spPr bwMode="auto">
          <a:xfrm flipV="1">
            <a:off x="4890801" y="2429889"/>
            <a:ext cx="202225" cy="103533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Picture 17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096" y="2174452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FG-3950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3438" y="2799249"/>
            <a:ext cx="1234400" cy="90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Data_Centre-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604" y="1752791"/>
            <a:ext cx="2380969" cy="1371655"/>
          </a:xfrm>
          <a:prstGeom prst="rect">
            <a:avLst/>
          </a:prstGeom>
        </p:spPr>
      </p:pic>
      <p:pic>
        <p:nvPicPr>
          <p:cNvPr id="21" name="Picture 14" descr="FG-5140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2123" y="2168510"/>
            <a:ext cx="1297100" cy="151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Oval 21"/>
          <p:cNvSpPr/>
          <p:nvPr/>
        </p:nvSpPr>
        <p:spPr bwMode="auto">
          <a:xfrm rot="21573060">
            <a:off x="3593521" y="3334999"/>
            <a:ext cx="1522858" cy="917967"/>
          </a:xfrm>
          <a:prstGeom prst="ellipse">
            <a:avLst/>
          </a:prstGeom>
          <a:noFill/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1U_Lt-s_x20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0138" y="4444603"/>
            <a:ext cx="871291" cy="76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InternetNetwork.png"/>
          <p:cNvPicPr>
            <a:picLocks noChangeAspect="1"/>
          </p:cNvPicPr>
          <p:nvPr/>
        </p:nvPicPr>
        <p:blipFill>
          <a:blip r:embed="rId10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3760" y="3006046"/>
            <a:ext cx="1317900" cy="1119694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 bwMode="auto">
          <a:xfrm>
            <a:off x="3785418" y="3326579"/>
            <a:ext cx="1155291" cy="306467"/>
          </a:xfrm>
          <a:prstGeom prst="roundRect">
            <a:avLst/>
          </a:prstGeom>
          <a:solidFill>
            <a:schemeClr val="accent5">
              <a:lumMod val="7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Helvetica 55 Roman"/>
                <a:cs typeface="Helvetica 55 Roman"/>
              </a:rPr>
              <a:t>INTERNET</a:t>
            </a:r>
          </a:p>
        </p:txBody>
      </p:sp>
      <p:pic>
        <p:nvPicPr>
          <p:cNvPr id="26" name="Picture 25" descr="Cloud-White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41690" y="1459305"/>
            <a:ext cx="1375871" cy="923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14300" dir="5400000" sx="89999" sy="-19000" rotWithShape="0">
              <a:srgbClr val="808080">
                <a:alpha val="20000"/>
              </a:srgbClr>
            </a:outerShdw>
          </a:effectLst>
        </p:spPr>
      </p:pic>
      <p:pic>
        <p:nvPicPr>
          <p:cNvPr id="27" name="Picture 26" descr="Fortinet_MultiThreat-Security_Lt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69656" y="1571221"/>
            <a:ext cx="671992" cy="71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pic>
        <p:nvPicPr>
          <p:cNvPr id="28" name="Picture 20" descr="WLAN-Lt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078500" y="4707783"/>
            <a:ext cx="1477963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Straight Connector 28"/>
          <p:cNvCxnSpPr/>
          <p:nvPr/>
        </p:nvCxnSpPr>
        <p:spPr bwMode="auto">
          <a:xfrm>
            <a:off x="3979342" y="4202310"/>
            <a:ext cx="734249" cy="71516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Rounded Rectangle 29"/>
          <p:cNvSpPr/>
          <p:nvPr/>
        </p:nvSpPr>
        <p:spPr bwMode="auto">
          <a:xfrm>
            <a:off x="4191000" y="5789533"/>
            <a:ext cx="2274194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</a:rPr>
              <a:t>Remote End Points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31" name="Picture 30" descr="MobilePhone_Ft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53584" y="5451720"/>
            <a:ext cx="412750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679131" y="1600200"/>
            <a:ext cx="241691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Edge or Core Firewall</a:t>
            </a:r>
          </a:p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(NGFW)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56954" y="3962400"/>
            <a:ext cx="15986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Branch Firewall 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(NGFW)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05730" y="5638800"/>
            <a:ext cx="147308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Client Firewall</a:t>
            </a:r>
          </a:p>
          <a:p>
            <a:pPr algn="ct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(VPN)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59661" y="4953000"/>
            <a:ext cx="1598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Unified </a:t>
            </a:r>
          </a:p>
          <a:p>
            <a:pPr algn="ctr"/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Threat </a:t>
            </a:r>
          </a:p>
          <a:p>
            <a:pPr algn="ctr"/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Management    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(UTM) 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  <a:latin typeface="Helvetica 55 Roman"/>
              <a:cs typeface="Helvetica 55 Roman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828681" y="1219200"/>
            <a:ext cx="22885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Data Center Firewall</a:t>
            </a:r>
          </a:p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(Core, Perimeter, VM)</a:t>
            </a:r>
          </a:p>
          <a:p>
            <a:pPr algn="ctr"/>
            <a:endParaRPr lang="en-US" sz="1400" dirty="0" smtClean="0">
              <a:solidFill>
                <a:schemeClr val="bg1">
                  <a:lumMod val="50000"/>
                </a:schemeClr>
              </a:solidFill>
              <a:latin typeface="Helvetica 55 Roman"/>
              <a:cs typeface="Helvetica 55 Roman"/>
            </a:endParaRPr>
          </a:p>
          <a:p>
            <a:pPr algn="ctr"/>
            <a:endParaRPr lang="en-US" sz="1400" dirty="0" smtClean="0">
              <a:solidFill>
                <a:schemeClr val="bg1">
                  <a:lumMod val="50000"/>
                </a:schemeClr>
              </a:solidFill>
              <a:latin typeface="Helvetica 55 Roman"/>
              <a:cs typeface="Helvetica 55 Roman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48000" y="1143000"/>
            <a:ext cx="23964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Carrier Firewall Platform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97705" y="6388186"/>
            <a:ext cx="14405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Fortinet -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379103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Fortinet Network Security Services Platform</a:t>
            </a:r>
            <a:endParaRPr lang="en-US" dirty="0"/>
          </a:p>
        </p:txBody>
      </p:sp>
      <p:sp>
        <p:nvSpPr>
          <p:cNvPr id="46" name="Rechteck 47"/>
          <p:cNvSpPr/>
          <p:nvPr/>
        </p:nvSpPr>
        <p:spPr bwMode="gray">
          <a:xfrm>
            <a:off x="323850" y="3221405"/>
            <a:ext cx="2591506" cy="41457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0" tIns="0" rIns="0" bIns="0" anchor="ctr" anchorCtr="0"/>
          <a:lstStyle/>
          <a:p>
            <a:pPr indent="-190500" algn="ctr">
              <a:lnSpc>
                <a:spcPct val="95000"/>
              </a:lnSpc>
              <a:spcAft>
                <a:spcPts val="800"/>
              </a:spcAft>
              <a:buClr>
                <a:srgbClr val="808080"/>
              </a:buClr>
              <a:defRPr/>
            </a:pPr>
            <a:r>
              <a:rPr lang="en-US" b="1" noProof="1" smtClean="0">
                <a:solidFill>
                  <a:srgbClr val="FFFFFF"/>
                </a:solidFill>
                <a:cs typeface="Arial" charset="0"/>
              </a:rPr>
              <a:t>Performance</a:t>
            </a:r>
          </a:p>
        </p:txBody>
      </p:sp>
      <p:sp>
        <p:nvSpPr>
          <p:cNvPr id="83" name="Rechteck 96"/>
          <p:cNvSpPr/>
          <p:nvPr/>
        </p:nvSpPr>
        <p:spPr bwMode="gray">
          <a:xfrm>
            <a:off x="323849" y="3668574"/>
            <a:ext cx="2603265" cy="2474686"/>
          </a:xfrm>
          <a:prstGeom prst="rect">
            <a:avLst/>
          </a:prstGeom>
          <a:gradFill flip="none" rotWithShape="1">
            <a:gsLst>
              <a:gs pos="0">
                <a:srgbClr val="DDDDDD"/>
              </a:gs>
              <a:gs pos="100000">
                <a:srgbClr val="FFFFFF"/>
              </a:gs>
            </a:gsLst>
            <a:lin ang="162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144000" rIns="0" bIns="0" anchor="t" anchorCtr="0"/>
          <a:lstStyle/>
          <a:p>
            <a:pPr lvl="0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endParaRPr lang="en-US" sz="1400" dirty="0" smtClean="0">
              <a:solidFill>
                <a:srgbClr val="262626"/>
              </a:solidFill>
            </a:endParaRPr>
          </a:p>
          <a:p>
            <a:pPr lvl="0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r>
              <a:rPr lang="en-US" sz="1400" dirty="0" err="1" smtClean="0">
                <a:solidFill>
                  <a:srgbClr val="7F7F7F"/>
                </a:solidFill>
              </a:rPr>
              <a:t>Fortinet’s</a:t>
            </a:r>
            <a:r>
              <a:rPr lang="en-US" sz="1400" dirty="0" smtClean="0">
                <a:solidFill>
                  <a:srgbClr val="7F7F7F"/>
                </a:solidFill>
              </a:rPr>
              <a:t> </a:t>
            </a:r>
            <a:r>
              <a:rPr lang="en-US" sz="1400" dirty="0">
                <a:solidFill>
                  <a:srgbClr val="7F7F7F"/>
                </a:solidFill>
              </a:rPr>
              <a:t>custom security ASICs to deliver the best performance and price/performance in the industry</a:t>
            </a:r>
          </a:p>
        </p:txBody>
      </p:sp>
      <p:sp>
        <p:nvSpPr>
          <p:cNvPr id="84" name="Abgerundetes Rechteck 101"/>
          <p:cNvSpPr/>
          <p:nvPr/>
        </p:nvSpPr>
        <p:spPr bwMode="gray">
          <a:xfrm>
            <a:off x="535510" y="3458549"/>
            <a:ext cx="2039404" cy="800297"/>
          </a:xfrm>
          <a:prstGeom prst="roundRect">
            <a:avLst>
              <a:gd name="adj" fmla="val 6505"/>
            </a:avLst>
          </a:prstGeom>
          <a:noFill/>
          <a:ln w="12700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/>
        </p:spPr>
        <p:txBody>
          <a:bodyPr lIns="0" tIns="0" rIns="0" bIns="0" anchor="ctr" anchorCtr="0"/>
          <a:lstStyle/>
          <a:p>
            <a:pPr algn="ctr">
              <a:lnSpc>
                <a:spcPts val="2600"/>
              </a:lnSpc>
              <a:buClr>
                <a:srgbClr val="808080"/>
              </a:buClr>
              <a:defRPr/>
            </a:pPr>
            <a:r>
              <a:rPr lang="en-US" b="1" noProof="1" smtClean="0">
                <a:solidFill>
                  <a:srgbClr val="C00000"/>
                </a:solidFill>
                <a:cs typeface="Arial" charset="0"/>
              </a:rPr>
              <a:t>FortiASIC</a:t>
            </a:r>
            <a:endParaRPr lang="en-US" sz="2800" b="1" noProof="1" smtClean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48" name="Rechteck 49"/>
          <p:cNvSpPr/>
          <p:nvPr/>
        </p:nvSpPr>
        <p:spPr bwMode="gray">
          <a:xfrm>
            <a:off x="3099374" y="3233163"/>
            <a:ext cx="2591507" cy="41457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0" tIns="0" rIns="0" bIns="0" anchor="ctr" anchorCtr="0"/>
          <a:lstStyle/>
          <a:p>
            <a:pPr indent="-190500" algn="ctr">
              <a:lnSpc>
                <a:spcPct val="95000"/>
              </a:lnSpc>
              <a:spcAft>
                <a:spcPts val="800"/>
              </a:spcAft>
              <a:buClr>
                <a:srgbClr val="808080"/>
              </a:buClr>
              <a:defRPr/>
            </a:pPr>
            <a:r>
              <a:rPr lang="en-US" b="1" noProof="1" smtClean="0">
                <a:solidFill>
                  <a:srgbClr val="FFFFFF"/>
                </a:solidFill>
                <a:cs typeface="Arial" charset="0"/>
              </a:rPr>
              <a:t>Protection</a:t>
            </a:r>
          </a:p>
        </p:txBody>
      </p:sp>
      <p:sp>
        <p:nvSpPr>
          <p:cNvPr id="49" name="Rechteck 50"/>
          <p:cNvSpPr/>
          <p:nvPr/>
        </p:nvSpPr>
        <p:spPr bwMode="gray">
          <a:xfrm>
            <a:off x="5874901" y="3233163"/>
            <a:ext cx="2591506" cy="41457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0" tIns="0" rIns="0" bIns="0" anchor="ctr" anchorCtr="0"/>
          <a:lstStyle/>
          <a:p>
            <a:pPr indent="-190500" algn="ctr">
              <a:lnSpc>
                <a:spcPct val="95000"/>
              </a:lnSpc>
              <a:spcAft>
                <a:spcPts val="800"/>
              </a:spcAft>
              <a:buClr>
                <a:srgbClr val="808080"/>
              </a:buClr>
              <a:defRPr/>
            </a:pPr>
            <a:r>
              <a:rPr lang="en-US" b="1" noProof="1" smtClean="0">
                <a:solidFill>
                  <a:srgbClr val="FFFFFF"/>
                </a:solidFill>
                <a:cs typeface="Arial" charset="0"/>
              </a:rPr>
              <a:t>Integration</a:t>
            </a:r>
          </a:p>
        </p:txBody>
      </p:sp>
      <p:sp>
        <p:nvSpPr>
          <p:cNvPr id="50" name="Rechteck 51"/>
          <p:cNvSpPr/>
          <p:nvPr/>
        </p:nvSpPr>
        <p:spPr bwMode="gray">
          <a:xfrm>
            <a:off x="325119" y="1234303"/>
            <a:ext cx="8117757" cy="41457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0" tIns="0" rIns="0" bIns="0" anchor="ctr" anchorCtr="0"/>
          <a:lstStyle/>
          <a:p>
            <a:pPr indent="-190500" algn="ctr">
              <a:lnSpc>
                <a:spcPct val="95000"/>
              </a:lnSpc>
              <a:spcAft>
                <a:spcPts val="800"/>
              </a:spcAft>
              <a:buClr>
                <a:srgbClr val="808080"/>
              </a:buClr>
              <a:defRPr/>
            </a:pPr>
            <a:r>
              <a:rPr lang="en-US" b="1" noProof="1" smtClean="0">
                <a:solidFill>
                  <a:srgbClr val="FFFFFF"/>
                </a:solidFill>
                <a:cs typeface="Arial" charset="0"/>
              </a:rPr>
              <a:t>Platform</a:t>
            </a:r>
          </a:p>
        </p:txBody>
      </p:sp>
      <p:sp>
        <p:nvSpPr>
          <p:cNvPr id="80" name="Rechteck 97"/>
          <p:cNvSpPr/>
          <p:nvPr/>
        </p:nvSpPr>
        <p:spPr bwMode="gray">
          <a:xfrm>
            <a:off x="3099374" y="3668574"/>
            <a:ext cx="2603265" cy="2474686"/>
          </a:xfrm>
          <a:prstGeom prst="rect">
            <a:avLst/>
          </a:prstGeom>
          <a:gradFill flip="none" rotWithShape="1">
            <a:gsLst>
              <a:gs pos="0">
                <a:srgbClr val="DDDDDD"/>
              </a:gs>
              <a:gs pos="100000">
                <a:srgbClr val="FFFFFF"/>
              </a:gs>
            </a:gsLst>
            <a:lin ang="162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144000" rIns="0" bIns="0" anchor="t" anchorCtr="0"/>
          <a:lstStyle/>
          <a:p>
            <a:pPr lvl="0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endParaRPr lang="en-US" sz="1400" dirty="0" smtClean="0">
              <a:solidFill>
                <a:srgbClr val="7F7F7F"/>
              </a:solidFill>
            </a:endParaRPr>
          </a:p>
          <a:p>
            <a:pPr lvl="0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r>
              <a:rPr lang="en-US" sz="1400" dirty="0" smtClean="0">
                <a:solidFill>
                  <a:srgbClr val="7F7F7F"/>
                </a:solidFill>
              </a:rPr>
              <a:t>Fortinet </a:t>
            </a:r>
            <a:r>
              <a:rPr lang="en-US" sz="1400" dirty="0">
                <a:solidFill>
                  <a:srgbClr val="7F7F7F"/>
                </a:solidFill>
              </a:rPr>
              <a:t>‘s Global network of threat researchers constantly monitors and resolves attacks and benchmarks with third parties</a:t>
            </a:r>
          </a:p>
        </p:txBody>
      </p:sp>
      <p:sp>
        <p:nvSpPr>
          <p:cNvPr id="81" name="Abgerundetes Rechteck 102"/>
          <p:cNvSpPr/>
          <p:nvPr/>
        </p:nvSpPr>
        <p:spPr bwMode="gray">
          <a:xfrm>
            <a:off x="3283469" y="3458550"/>
            <a:ext cx="2039404" cy="800297"/>
          </a:xfrm>
          <a:prstGeom prst="roundRect">
            <a:avLst>
              <a:gd name="adj" fmla="val 6505"/>
            </a:avLst>
          </a:prstGeom>
          <a:noFill/>
          <a:ln w="12700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/>
        </p:spPr>
        <p:txBody>
          <a:bodyPr lIns="0" tIns="0" rIns="0" bIns="0" anchor="ctr" anchorCtr="0"/>
          <a:lstStyle/>
          <a:p>
            <a:pPr algn="ctr">
              <a:lnSpc>
                <a:spcPts val="2600"/>
              </a:lnSpc>
              <a:buClr>
                <a:srgbClr val="808080"/>
              </a:buClr>
              <a:defRPr/>
            </a:pPr>
            <a:r>
              <a:rPr lang="en-US" b="1" noProof="1" smtClean="0">
                <a:solidFill>
                  <a:srgbClr val="C00000"/>
                </a:solidFill>
                <a:cs typeface="Arial" charset="0"/>
              </a:rPr>
              <a:t>FortiGuard</a:t>
            </a:r>
            <a:endParaRPr lang="en-US" sz="2800" b="1" noProof="1" smtClean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75" name="Rechteck 98"/>
          <p:cNvSpPr/>
          <p:nvPr/>
        </p:nvSpPr>
        <p:spPr bwMode="gray">
          <a:xfrm>
            <a:off x="5874900" y="3668574"/>
            <a:ext cx="2603265" cy="2474686"/>
          </a:xfrm>
          <a:prstGeom prst="rect">
            <a:avLst/>
          </a:prstGeom>
          <a:gradFill flip="none" rotWithShape="1">
            <a:gsLst>
              <a:gs pos="0">
                <a:srgbClr val="DDDDDD"/>
              </a:gs>
              <a:gs pos="100000">
                <a:srgbClr val="FFFFFF"/>
              </a:gs>
            </a:gsLst>
            <a:lin ang="162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144000" rIns="0" bIns="0" anchor="t" anchorCtr="0"/>
          <a:lstStyle/>
          <a:p>
            <a:pPr lvl="0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endParaRPr lang="en-US" sz="1400" dirty="0" smtClean="0">
              <a:solidFill>
                <a:srgbClr val="7F7F7F"/>
              </a:solidFill>
            </a:endParaRPr>
          </a:p>
          <a:p>
            <a:pPr lvl="0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r>
              <a:rPr lang="en-US" sz="1400" dirty="0">
                <a:solidFill>
                  <a:srgbClr val="7F7F7F"/>
                </a:solidFill>
              </a:rPr>
              <a:t>The  broadest and most powerful network security OS enables choice in  consolidation of networking &amp; security functions</a:t>
            </a:r>
            <a:endParaRPr lang="en-US" sz="1400" b="1" noProof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76" name="Abgerundetes Rechteck 103"/>
          <p:cNvSpPr/>
          <p:nvPr/>
        </p:nvSpPr>
        <p:spPr bwMode="gray">
          <a:xfrm>
            <a:off x="5957214" y="3458550"/>
            <a:ext cx="2039404" cy="800297"/>
          </a:xfrm>
          <a:prstGeom prst="roundRect">
            <a:avLst>
              <a:gd name="adj" fmla="val 6505"/>
            </a:avLst>
          </a:prstGeom>
          <a:noFill/>
          <a:ln w="12700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/>
        </p:spPr>
        <p:txBody>
          <a:bodyPr lIns="0" tIns="0" rIns="0" bIns="0" anchor="ctr" anchorCtr="0"/>
          <a:lstStyle/>
          <a:p>
            <a:pPr algn="ctr">
              <a:lnSpc>
                <a:spcPts val="2600"/>
              </a:lnSpc>
              <a:buClr>
                <a:srgbClr val="808080"/>
              </a:buClr>
              <a:defRPr/>
            </a:pPr>
            <a:r>
              <a:rPr lang="en-US" b="1" noProof="1" smtClean="0">
                <a:solidFill>
                  <a:srgbClr val="C00000"/>
                </a:solidFill>
                <a:cs typeface="Arial" charset="0"/>
              </a:rPr>
              <a:t>FortiOS</a:t>
            </a:r>
            <a:endParaRPr lang="en-US" sz="2800" b="1" noProof="1" smtClean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54" name="Rechteck 99"/>
          <p:cNvSpPr/>
          <p:nvPr/>
        </p:nvSpPr>
        <p:spPr bwMode="gray">
          <a:xfrm>
            <a:off x="329248" y="1669671"/>
            <a:ext cx="8125388" cy="1387473"/>
          </a:xfrm>
          <a:prstGeom prst="rect">
            <a:avLst/>
          </a:prstGeom>
          <a:gradFill flip="none" rotWithShape="1">
            <a:gsLst>
              <a:gs pos="0">
                <a:srgbClr val="DDDDDD"/>
              </a:gs>
              <a:gs pos="100000">
                <a:srgbClr val="FFFFFF"/>
              </a:gs>
            </a:gsLst>
            <a:lin ang="162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144000" rIns="0" bIns="0" anchor="t" anchorCtr="0"/>
          <a:lstStyle/>
          <a:p>
            <a:pPr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r>
              <a:rPr lang="en-US" sz="1400" dirty="0">
                <a:solidFill>
                  <a:srgbClr val="7F7F7F"/>
                </a:solidFill>
              </a:rPr>
              <a:t>Our flagship </a:t>
            </a:r>
            <a:r>
              <a:rPr lang="en-US" sz="1400" dirty="0" err="1">
                <a:solidFill>
                  <a:srgbClr val="7F7F7F"/>
                </a:solidFill>
              </a:rPr>
              <a:t>FortiGate</a:t>
            </a:r>
            <a:r>
              <a:rPr lang="en-US" sz="1400" dirty="0">
                <a:solidFill>
                  <a:srgbClr val="7F7F7F"/>
                </a:solidFill>
              </a:rPr>
              <a:t> network security platform are deployable in the core, edge, access and cloud to provide end-to-end network protection </a:t>
            </a:r>
          </a:p>
          <a:p>
            <a:pPr lvl="0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endParaRPr lang="en-US" b="1" noProof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6" name="Abgerundetes Rechteck 104"/>
          <p:cNvSpPr/>
          <p:nvPr/>
        </p:nvSpPr>
        <p:spPr bwMode="gray">
          <a:xfrm>
            <a:off x="3324427" y="2188665"/>
            <a:ext cx="2039404" cy="800297"/>
          </a:xfrm>
          <a:prstGeom prst="roundRect">
            <a:avLst>
              <a:gd name="adj" fmla="val 6505"/>
            </a:avLst>
          </a:prstGeom>
          <a:noFill/>
          <a:ln w="12700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/>
        </p:spPr>
        <p:txBody>
          <a:bodyPr lIns="0" tIns="0" rIns="0" bIns="0" anchor="ctr" anchorCtr="0"/>
          <a:lstStyle/>
          <a:p>
            <a:pPr algn="ctr">
              <a:lnSpc>
                <a:spcPts val="2600"/>
              </a:lnSpc>
              <a:buClr>
                <a:srgbClr val="808080"/>
              </a:buClr>
              <a:defRPr/>
            </a:pPr>
            <a:r>
              <a:rPr lang="en-US" b="1" noProof="1" smtClean="0">
                <a:solidFill>
                  <a:srgbClr val="C00000"/>
                </a:solidFill>
                <a:cs typeface="Arial" charset="0"/>
              </a:rPr>
              <a:t>FortiGate</a:t>
            </a:r>
            <a:endParaRPr lang="en-US" sz="2800" b="1" noProof="1" smtClean="0">
              <a:solidFill>
                <a:srgbClr val="C00000"/>
              </a:solidFill>
              <a:cs typeface="Arial" charset="0"/>
            </a:endParaRPr>
          </a:p>
        </p:txBody>
      </p:sp>
      <p:grpSp>
        <p:nvGrpSpPr>
          <p:cNvPr id="85" name="Group 594"/>
          <p:cNvGrpSpPr/>
          <p:nvPr/>
        </p:nvGrpSpPr>
        <p:grpSpPr>
          <a:xfrm>
            <a:off x="787895" y="5067805"/>
            <a:ext cx="1269910" cy="971471"/>
            <a:chOff x="4168761" y="3498456"/>
            <a:chExt cx="2071429" cy="1480562"/>
          </a:xfrm>
        </p:grpSpPr>
        <p:sp>
          <p:nvSpPr>
            <p:cNvPr id="86" name="Rounded Rectangle 85"/>
            <p:cNvSpPr/>
            <p:nvPr/>
          </p:nvSpPr>
          <p:spPr bwMode="auto">
            <a:xfrm>
              <a:off x="4754153" y="3498456"/>
              <a:ext cx="1480562" cy="148056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ffectLst>
              <a:outerShdw blurRad="78105" dist="88900" dir="4020000" sx="105000" sy="105000" rotWithShape="0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>
                <a:rot lat="0" lon="0" rev="1200000"/>
              </a:lightRig>
            </a:scene3d>
            <a:sp3d extrusionH="127000" prstMaterial="metal">
              <a:bevelT w="63500" h="25400"/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12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pic>
          <p:nvPicPr>
            <p:cNvPr id="87" name="Picture 86" descr="Fortinet_Grid_Icon_RED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5165" y="4128434"/>
              <a:ext cx="619152" cy="441704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isometricTopUp"/>
              <a:lightRig rig="threePt" dir="t"/>
            </a:scene3d>
          </p:spPr>
        </p:pic>
        <p:sp>
          <p:nvSpPr>
            <p:cNvPr id="88" name="TextBox 87"/>
            <p:cNvSpPr txBox="1"/>
            <p:nvPr/>
          </p:nvSpPr>
          <p:spPr>
            <a:xfrm>
              <a:off x="4168761" y="3879059"/>
              <a:ext cx="2071429" cy="586204"/>
            </a:xfrm>
            <a:prstGeom prst="rect">
              <a:avLst/>
            </a:prstGeom>
            <a:noFill/>
            <a:scene3d>
              <a:camera prst="isometricTop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Network Processor</a:t>
              </a:r>
            </a:p>
          </p:txBody>
        </p:sp>
      </p:grpSp>
      <p:pic>
        <p:nvPicPr>
          <p:cNvPr id="102" name="Picture 3" descr="FortiGate-VM_Icon2_1U_Lt-s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4043" y="2222310"/>
            <a:ext cx="952397" cy="771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5" descr="FortiAnalyzer_Icon_1U_Lt-s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704" y="2368452"/>
            <a:ext cx="987767" cy="62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23" descr="FortiGate_Icon_1U_Lt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3451" y="2348680"/>
            <a:ext cx="991966" cy="62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28" descr="FortiManager_Icon_1U_Lt-s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568" y="2346131"/>
            <a:ext cx="991966" cy="61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4" descr="FortiGuard_Service_Icon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327" y="5178963"/>
            <a:ext cx="1139487" cy="84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6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905" y="5224002"/>
            <a:ext cx="953403" cy="823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4" descr="Modules_Icon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417" y="2328134"/>
            <a:ext cx="678984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31" descr="2U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032" y="2294851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33" descr="FortiToken-Icon-RED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7008376" y="2458542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0" descr="FortiSwitch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232" y="2294851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1627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8"/>
          <p:cNvSpPr/>
          <p:nvPr/>
        </p:nvSpPr>
        <p:spPr bwMode="auto">
          <a:xfrm>
            <a:off x="4714860" y="5186593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9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Straight Connector 49"/>
          <p:cNvCxnSpPr/>
          <p:nvPr/>
        </p:nvCxnSpPr>
        <p:spPr bwMode="auto">
          <a:xfrm>
            <a:off x="72294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73818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553061" y="5316907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54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15193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ight Arrow 54"/>
          <p:cNvSpPr/>
          <p:nvPr/>
        </p:nvSpPr>
        <p:spPr bwMode="auto">
          <a:xfrm rot="5400000">
            <a:off x="63607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600060" y="5186593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8260" y="5338993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Right Arrow 42"/>
          <p:cNvSpPr/>
          <p:nvPr/>
        </p:nvSpPr>
        <p:spPr bwMode="auto">
          <a:xfrm rot="5400000">
            <a:off x="23221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FortiGate: Integrated Architecture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600060" y="2219873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-458052" y="3237074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52460" y="4358640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9" name="Picture 8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11040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14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267200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14"/>
          <p:cNvSpPr/>
          <p:nvPr/>
        </p:nvSpPr>
        <p:spPr bwMode="auto">
          <a:xfrm>
            <a:off x="4714860" y="1219200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9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60" y="1295400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943460" y="1828800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21" name="Picture 20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60" y="1219200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60" y="1295400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15240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60" y="16002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458060" y="1828800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26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6714404" y="1459091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619860" y="1828800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28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60" y="1295400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5629260" y="1828800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44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15193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Straight Connector 46"/>
          <p:cNvCxnSpPr/>
          <p:nvPr/>
        </p:nvCxnSpPr>
        <p:spPr bwMode="auto">
          <a:xfrm>
            <a:off x="31908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32670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762000" y="2402753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981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4194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5400000">
            <a:off x="3604880" y="2075097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8770" y="3865793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00060" y="1219200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7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371600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1666860" y="1371600"/>
            <a:ext cx="2690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16200000">
            <a:off x="6104284" y="2080216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5934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1455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Latest </a:t>
            </a:r>
            <a:r>
              <a:rPr lang="en-US" dirty="0" err="1" smtClean="0"/>
              <a:t>FortiASIC</a:t>
            </a:r>
            <a:r>
              <a:rPr lang="en-US" dirty="0" smtClean="0"/>
              <a:t> Enables Unprecedented Core Firewall Performance </a:t>
            </a:r>
            <a:br>
              <a:rPr lang="en-US" dirty="0" smtClean="0"/>
            </a:br>
            <a:endParaRPr lang="en-US" sz="1800" dirty="0"/>
          </a:p>
        </p:txBody>
      </p:sp>
      <p:pic>
        <p:nvPicPr>
          <p:cNvPr id="5" name="Picture 4" descr="FG-3700D-visi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37" y="3611472"/>
            <a:ext cx="4124564" cy="127017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ounded Rectangle 5"/>
          <p:cNvSpPr/>
          <p:nvPr/>
        </p:nvSpPr>
        <p:spPr bwMode="auto">
          <a:xfrm>
            <a:off x="1160384" y="1430152"/>
            <a:ext cx="7672919" cy="1108332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23900" lvl="2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FFFFFF"/>
                </a:solidFill>
                <a:latin typeface="+mn-lt"/>
                <a:cs typeface="Arial Narrow"/>
              </a:rPr>
              <a:t>  </a:t>
            </a:r>
            <a:r>
              <a:rPr lang="en-US" sz="1800" b="1" dirty="0" smtClean="0">
                <a:solidFill>
                  <a:srgbClr val="FFFFFF"/>
                </a:solidFill>
                <a:latin typeface="+mn-lt"/>
                <a:cs typeface="Arial Narrow"/>
              </a:rPr>
              <a:t>Utilizes FortiASIC-NP6 for 10x more firewall performance </a:t>
            </a:r>
          </a:p>
          <a:p>
            <a:pPr marL="723900" lvl="2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FFFF"/>
                </a:solidFill>
                <a:latin typeface="+mn-lt"/>
                <a:cs typeface="Arial Narrow"/>
              </a:rPr>
              <a:t> 40GbE for high-performance next-generation networks </a:t>
            </a:r>
            <a:endParaRPr lang="en-US" sz="1800" b="1" dirty="0">
              <a:solidFill>
                <a:srgbClr val="FFFFFF"/>
              </a:solidFill>
              <a:latin typeface="+mn-lt"/>
              <a:cs typeface="Arial Narrow"/>
            </a:endParaRPr>
          </a:p>
        </p:txBody>
      </p:sp>
      <p:pic>
        <p:nvPicPr>
          <p:cNvPr id="7" name="Picture 6" descr="FortiGate_Icon_Ft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452" y="1268056"/>
            <a:ext cx="1528602" cy="113327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 bwMode="auto">
          <a:xfrm>
            <a:off x="4730843" y="2830915"/>
            <a:ext cx="4016137" cy="27726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01" name="Rectangle 300"/>
          <p:cNvSpPr/>
          <p:nvPr/>
        </p:nvSpPr>
        <p:spPr>
          <a:xfrm>
            <a:off x="5721908" y="2938422"/>
            <a:ext cx="1818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Network Processor (s)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1745923" y="5397363"/>
            <a:ext cx="3208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ea typeface="Helvetica 55 Roman" charset="0"/>
                <a:cs typeface="Arial Narrow"/>
              </a:rPr>
              <a:t>FortiGate-3700D</a:t>
            </a:r>
            <a:endParaRPr lang="en-US" sz="2000" b="1" dirty="0">
              <a:cs typeface="Arial Narrow"/>
            </a:endParaRPr>
          </a:p>
          <a:p>
            <a:endParaRPr lang="en-US" sz="2000" b="1" dirty="0" smtClean="0">
              <a:latin typeface="+mn-lt"/>
              <a:ea typeface="Helvetica 55 Roman" charset="0"/>
              <a:cs typeface="Arial Narrow"/>
            </a:endParaRPr>
          </a:p>
        </p:txBody>
      </p:sp>
      <p:pic>
        <p:nvPicPr>
          <p:cNvPr id="144" name="Picture 143" descr="Fortinet_Grid-Icon_PMS48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9563" y="5502053"/>
            <a:ext cx="353990" cy="252537"/>
          </a:xfrm>
          <a:prstGeom prst="rect">
            <a:avLst/>
          </a:prstGeom>
        </p:spPr>
      </p:pic>
      <p:sp>
        <p:nvSpPr>
          <p:cNvPr id="155" name="Content Placeholder 9"/>
          <p:cNvSpPr txBox="1">
            <a:spLocks/>
          </p:cNvSpPr>
          <p:nvPr/>
        </p:nvSpPr>
        <p:spPr>
          <a:xfrm>
            <a:off x="529151" y="2870484"/>
            <a:ext cx="3645252" cy="46667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2000" b="1" dirty="0" smtClean="0">
                <a:solidFill>
                  <a:srgbClr val="36424A"/>
                </a:solidFill>
                <a:latin typeface="+mn-lt"/>
                <a:ea typeface="ＭＳ Ｐゴシック" pitchFamily="34" charset="-128"/>
              </a:rPr>
              <a:t>FW </a:t>
            </a:r>
            <a:r>
              <a:rPr lang="en-US" sz="2000" dirty="0" smtClean="0">
                <a:solidFill>
                  <a:srgbClr val="36424A"/>
                </a:solidFill>
                <a:latin typeface="+mn-lt"/>
                <a:ea typeface="ＭＳ Ｐゴシック" pitchFamily="34" charset="-128"/>
              </a:rPr>
              <a:t>: </a:t>
            </a:r>
            <a:r>
              <a:rPr lang="en-US" sz="2000" dirty="0" smtClean="0">
                <a:solidFill>
                  <a:srgbClr val="36424A"/>
                </a:solidFill>
                <a:latin typeface="Arial"/>
                <a:ea typeface="ＭＳ Ｐゴシック" pitchFamily="34" charset="-128"/>
                <a:cs typeface="+mn-cs"/>
              </a:rPr>
              <a:t>160 </a:t>
            </a:r>
            <a:r>
              <a:rPr lang="en-US" sz="2000" dirty="0" err="1" smtClean="0">
                <a:solidFill>
                  <a:srgbClr val="36424A"/>
                </a:solidFill>
                <a:latin typeface="Arial"/>
                <a:ea typeface="ＭＳ Ｐゴシック" pitchFamily="34" charset="-128"/>
                <a:cs typeface="+mn-cs"/>
              </a:rPr>
              <a:t>Gbps</a:t>
            </a:r>
            <a:r>
              <a:rPr lang="en-US" sz="2000" dirty="0" smtClean="0">
                <a:solidFill>
                  <a:srgbClr val="36424A"/>
                </a:solidFill>
                <a:latin typeface="Arial"/>
                <a:ea typeface="ＭＳ Ｐゴシック" pitchFamily="34" charset="-128"/>
                <a:cs typeface="+mn-cs"/>
              </a:rPr>
              <a:t> (IPv4/IPv6</a:t>
            </a:r>
            <a:r>
              <a:rPr lang="en-US" sz="2000" dirty="0">
                <a:solidFill>
                  <a:srgbClr val="36424A"/>
                </a:solidFill>
                <a:latin typeface="Arial"/>
                <a:ea typeface="ＭＳ Ｐゴシック" pitchFamily="34" charset="-128"/>
                <a:cs typeface="+mn-cs"/>
              </a:rPr>
              <a:t>)</a:t>
            </a:r>
            <a:endParaRPr lang="en-US" sz="2000" b="1" dirty="0">
              <a:solidFill>
                <a:srgbClr val="36424A"/>
              </a:solidFill>
              <a:latin typeface="+mn-lt"/>
              <a:ea typeface="ＭＳ Ｐゴシック" pitchFamily="34" charset="-128"/>
            </a:endParaRPr>
          </a:p>
        </p:txBody>
      </p:sp>
      <p:sp>
        <p:nvSpPr>
          <p:cNvPr id="156" name="Content Placeholder 9"/>
          <p:cNvSpPr txBox="1">
            <a:spLocks/>
          </p:cNvSpPr>
          <p:nvPr/>
        </p:nvSpPr>
        <p:spPr>
          <a:xfrm>
            <a:off x="5761388" y="4365514"/>
            <a:ext cx="3645252" cy="112088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solidFill>
                  <a:srgbClr val="36424A"/>
                </a:solidFill>
                <a:latin typeface="+mn-lt"/>
                <a:ea typeface="ＭＳ Ｐゴシック" pitchFamily="34" charset="-128"/>
              </a:rPr>
              <a:t>Best Performance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solidFill>
                  <a:srgbClr val="36424A"/>
                </a:solidFill>
                <a:latin typeface="+mn-lt"/>
                <a:ea typeface="ＭＳ Ｐゴシック" pitchFamily="34" charset="-128"/>
              </a:rPr>
              <a:t>Lowest Cost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solidFill>
                  <a:srgbClr val="36424A"/>
                </a:solidFill>
                <a:latin typeface="+mn-lt"/>
                <a:ea typeface="ＭＳ Ｐゴシック" pitchFamily="34" charset="-128"/>
              </a:rPr>
              <a:t>Lowest Power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solidFill>
                  <a:srgbClr val="36424A"/>
                </a:solidFill>
                <a:latin typeface="+mn-lt"/>
                <a:ea typeface="ＭＳ Ｐゴシック" pitchFamily="34" charset="-128"/>
              </a:rPr>
              <a:t>Smallest Footprint</a:t>
            </a:r>
            <a:endParaRPr lang="en-US" sz="1600" b="1" dirty="0">
              <a:solidFill>
                <a:srgbClr val="36424A"/>
              </a:solidFill>
              <a:latin typeface="+mn-lt"/>
              <a:ea typeface="ＭＳ Ｐゴシック" pitchFamily="34" charset="-128"/>
            </a:endParaRPr>
          </a:p>
        </p:txBody>
      </p:sp>
      <p:grpSp>
        <p:nvGrpSpPr>
          <p:cNvPr id="157" name="Group 156"/>
          <p:cNvGrpSpPr/>
          <p:nvPr/>
        </p:nvGrpSpPr>
        <p:grpSpPr>
          <a:xfrm>
            <a:off x="4675797" y="3408781"/>
            <a:ext cx="3932138" cy="721819"/>
            <a:chOff x="3534857" y="2331083"/>
            <a:chExt cx="5202743" cy="946079"/>
          </a:xfrm>
        </p:grpSpPr>
        <p:grpSp>
          <p:nvGrpSpPr>
            <p:cNvPr id="158" name="Group 157"/>
            <p:cNvGrpSpPr/>
            <p:nvPr/>
          </p:nvGrpSpPr>
          <p:grpSpPr>
            <a:xfrm>
              <a:off x="3534857" y="2331083"/>
              <a:ext cx="1930400" cy="946079"/>
              <a:chOff x="5757863" y="2540000"/>
              <a:chExt cx="1930400" cy="946079"/>
            </a:xfrm>
          </p:grpSpPr>
          <p:grpSp>
            <p:nvGrpSpPr>
              <p:cNvPr id="304" name="Group 82"/>
              <p:cNvGrpSpPr>
                <a:grpSpLocks/>
              </p:cNvGrpSpPr>
              <p:nvPr/>
            </p:nvGrpSpPr>
            <p:grpSpPr bwMode="auto">
              <a:xfrm>
                <a:off x="6516689" y="2760663"/>
                <a:ext cx="535761" cy="725416"/>
                <a:chOff x="-1139008" y="1447800"/>
                <a:chExt cx="534887" cy="726248"/>
              </a:xfrm>
            </p:grpSpPr>
            <p:sp>
              <p:nvSpPr>
                <p:cNvPr id="310" name="Rectangle 309"/>
                <p:cNvSpPr/>
                <p:nvPr/>
              </p:nvSpPr>
              <p:spPr bwMode="auto">
                <a:xfrm>
                  <a:off x="-1139008" y="1447800"/>
                  <a:ext cx="502416" cy="686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1600" dirty="0">
                    <a:solidFill>
                      <a:schemeClr val="accent2"/>
                    </a:solidFill>
                    <a:latin typeface="Arial" charset="0"/>
                    <a:ea typeface="MS PGothic" charset="0"/>
                    <a:cs typeface="MS PGothic" charset="0"/>
                  </a:endParaRPr>
                </a:p>
              </p:txBody>
            </p:sp>
            <p:sp>
              <p:nvSpPr>
                <p:cNvPr id="311" name="TextBox 309"/>
                <p:cNvSpPr txBox="1">
                  <a:spLocks noChangeArrowheads="1"/>
                </p:cNvSpPr>
                <p:nvPr/>
              </p:nvSpPr>
              <p:spPr bwMode="auto">
                <a:xfrm>
                  <a:off x="-1119102" y="1891344"/>
                  <a:ext cx="514981" cy="2827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800" b="1">
                      <a:solidFill>
                        <a:srgbClr val="F2F2F2"/>
                      </a:solidFill>
                      <a:latin typeface="Helvetica 55 Roman" charset="0"/>
                    </a:rPr>
                    <a:t>NP6</a:t>
                  </a:r>
                </a:p>
              </p:txBody>
            </p:sp>
          </p:grpSp>
          <p:grpSp>
            <p:nvGrpSpPr>
              <p:cNvPr id="305" name="Group 146"/>
              <p:cNvGrpSpPr>
                <a:grpSpLocks/>
              </p:cNvGrpSpPr>
              <p:nvPr/>
            </p:nvGrpSpPr>
            <p:grpSpPr bwMode="auto">
              <a:xfrm>
                <a:off x="5757863" y="2540000"/>
                <a:ext cx="1930400" cy="647700"/>
                <a:chOff x="-1708150" y="2514600"/>
                <a:chExt cx="1930559" cy="648000"/>
              </a:xfrm>
            </p:grpSpPr>
            <p:sp>
              <p:nvSpPr>
                <p:cNvPr id="306" name="Rounded Rectangle 305"/>
                <p:cNvSpPr>
                  <a:spLocks/>
                </p:cNvSpPr>
                <p:nvPr/>
              </p:nvSpPr>
              <p:spPr bwMode="auto">
                <a:xfrm>
                  <a:off x="-990670" y="2514600"/>
                  <a:ext cx="648000" cy="648000"/>
                </a:xfrm>
                <a:prstGeom prst="round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headEnd type="none" w="med" len="med"/>
                  <a:tailEnd type="none" w="med" len="med"/>
                </a:ln>
                <a:effectLst>
                  <a:outerShdw blurRad="78105" dist="88900" dir="4020000" sx="105000" sy="105000" rotWithShape="0">
                    <a:srgbClr val="000000">
                      <a:alpha val="23000"/>
                    </a:srgbClr>
                  </a:outerShdw>
                </a:effectLst>
                <a:scene3d>
                  <a:camera prst="isometricTopUp"/>
                  <a:lightRig rig="threePt" dir="t">
                    <a:rot lat="0" lon="0" rev="1200000"/>
                  </a:lightRig>
                </a:scene3d>
                <a:sp3d extrusionH="127000"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1400" dirty="0">
                    <a:solidFill>
                      <a:schemeClr val="accent2"/>
                    </a:solidFill>
                  </a:endParaRPr>
                </a:p>
              </p:txBody>
            </p:sp>
            <p:grpSp>
              <p:nvGrpSpPr>
                <p:cNvPr id="307" name="Group 148"/>
                <p:cNvGrpSpPr>
                  <a:grpSpLocks/>
                </p:cNvGrpSpPr>
                <p:nvPr/>
              </p:nvGrpSpPr>
              <p:grpSpPr bwMode="auto">
                <a:xfrm>
                  <a:off x="-1708150" y="2616200"/>
                  <a:ext cx="1930559" cy="412750"/>
                  <a:chOff x="906656" y="2047730"/>
                  <a:chExt cx="1930559" cy="412750"/>
                </a:xfrm>
              </p:grpSpPr>
              <p:pic>
                <p:nvPicPr>
                  <p:cNvPr id="308" name="Picture 307" descr="Fortinet_Grid_Icon_RED.png"/>
                  <p:cNvPicPr>
                    <a:picLocks noChangeAspect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878206" y="2208480"/>
                    <a:ext cx="330721" cy="252000"/>
                  </a:xfrm>
                  <a:prstGeom prst="rect">
                    <a:avLst/>
                  </a:prstGeom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scene3d>
                    <a:camera prst="isometricTopUp"/>
                    <a:lightRig rig="threePt" dir="t"/>
                  </a:scene3d>
                </p:spPr>
              </p:pic>
              <p:sp>
                <p:nvSpPr>
                  <p:cNvPr id="309" name="TextBox 308"/>
                  <p:cNvSpPr txBox="1"/>
                  <p:nvPr/>
                </p:nvSpPr>
                <p:spPr>
                  <a:xfrm>
                    <a:off x="906656" y="2047730"/>
                    <a:ext cx="1930559" cy="351793"/>
                  </a:xfrm>
                  <a:prstGeom prst="rect">
                    <a:avLst/>
                  </a:prstGeom>
                  <a:noFill/>
                  <a:scene3d>
                    <a:camera prst="isometricTopUp"/>
                    <a:lightRig rig="threePt" dir="t"/>
                  </a:scene3d>
                </p:spPr>
                <p:txBody>
                  <a:bodyPr>
                    <a:spAutoFit/>
                  </a:bodyPr>
                  <a:lstStyle/>
                  <a:p>
                    <a:pPr algn="ctr">
                      <a:lnSpc>
                        <a:spcPct val="80000"/>
                      </a:lnSpc>
                      <a:defRPr/>
                    </a:pPr>
                    <a:r>
                      <a:rPr lang="en-US" sz="700" dirty="0">
                        <a:solidFill>
                          <a:srgbClr val="404040"/>
                        </a:solidFill>
                        <a:latin typeface="Helvetica 55 Roman"/>
                        <a:ea typeface="MS PGothic" charset="0"/>
                        <a:cs typeface="Helvetica 55 Roman"/>
                      </a:rPr>
                      <a:t>Network </a:t>
                    </a:r>
                  </a:p>
                  <a:p>
                    <a:pPr algn="ctr">
                      <a:lnSpc>
                        <a:spcPct val="80000"/>
                      </a:lnSpc>
                      <a:defRPr/>
                    </a:pPr>
                    <a:r>
                      <a:rPr lang="en-US" sz="700" dirty="0">
                        <a:solidFill>
                          <a:srgbClr val="404040"/>
                        </a:solidFill>
                        <a:latin typeface="Helvetica 55 Roman"/>
                        <a:ea typeface="MS PGothic" charset="0"/>
                        <a:cs typeface="Helvetica 55 Roman"/>
                      </a:rPr>
                      <a:t>Processor</a:t>
                    </a:r>
                  </a:p>
                </p:txBody>
              </p:sp>
            </p:grpSp>
          </p:grpSp>
        </p:grpSp>
        <p:grpSp>
          <p:nvGrpSpPr>
            <p:cNvPr id="159" name="Group 158"/>
            <p:cNvGrpSpPr/>
            <p:nvPr/>
          </p:nvGrpSpPr>
          <p:grpSpPr>
            <a:xfrm>
              <a:off x="4658727" y="2331083"/>
              <a:ext cx="1930400" cy="946079"/>
              <a:chOff x="5757863" y="2540000"/>
              <a:chExt cx="1930400" cy="946079"/>
            </a:xfrm>
          </p:grpSpPr>
          <p:grpSp>
            <p:nvGrpSpPr>
              <p:cNvPr id="178" name="Group 82"/>
              <p:cNvGrpSpPr>
                <a:grpSpLocks/>
              </p:cNvGrpSpPr>
              <p:nvPr/>
            </p:nvGrpSpPr>
            <p:grpSpPr bwMode="auto">
              <a:xfrm>
                <a:off x="6516689" y="2760663"/>
                <a:ext cx="535761" cy="725416"/>
                <a:chOff x="-1139008" y="1447800"/>
                <a:chExt cx="534887" cy="726248"/>
              </a:xfrm>
            </p:grpSpPr>
            <p:sp>
              <p:nvSpPr>
                <p:cNvPr id="300" name="Rectangle 299"/>
                <p:cNvSpPr/>
                <p:nvPr/>
              </p:nvSpPr>
              <p:spPr bwMode="auto">
                <a:xfrm>
                  <a:off x="-1139008" y="1447800"/>
                  <a:ext cx="502416" cy="686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1600" dirty="0">
                    <a:solidFill>
                      <a:schemeClr val="accent2"/>
                    </a:solidFill>
                    <a:latin typeface="Arial" charset="0"/>
                    <a:ea typeface="MS PGothic" charset="0"/>
                    <a:cs typeface="MS PGothic" charset="0"/>
                  </a:endParaRPr>
                </a:p>
              </p:txBody>
            </p:sp>
            <p:sp>
              <p:nvSpPr>
                <p:cNvPr id="303" name="TextBox 309"/>
                <p:cNvSpPr txBox="1">
                  <a:spLocks noChangeArrowheads="1"/>
                </p:cNvSpPr>
                <p:nvPr/>
              </p:nvSpPr>
              <p:spPr bwMode="auto">
                <a:xfrm>
                  <a:off x="-1119102" y="1891344"/>
                  <a:ext cx="514981" cy="2827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800" b="1">
                      <a:solidFill>
                        <a:srgbClr val="F2F2F2"/>
                      </a:solidFill>
                      <a:latin typeface="Helvetica 55 Roman" charset="0"/>
                    </a:rPr>
                    <a:t>NP6</a:t>
                  </a:r>
                </a:p>
              </p:txBody>
            </p:sp>
          </p:grpSp>
          <p:grpSp>
            <p:nvGrpSpPr>
              <p:cNvPr id="179" name="Group 146"/>
              <p:cNvGrpSpPr>
                <a:grpSpLocks/>
              </p:cNvGrpSpPr>
              <p:nvPr/>
            </p:nvGrpSpPr>
            <p:grpSpPr bwMode="auto">
              <a:xfrm>
                <a:off x="5757863" y="2540000"/>
                <a:ext cx="1930400" cy="647700"/>
                <a:chOff x="-1708150" y="2514600"/>
                <a:chExt cx="1930559" cy="648000"/>
              </a:xfrm>
            </p:grpSpPr>
            <p:sp>
              <p:nvSpPr>
                <p:cNvPr id="180" name="Rounded Rectangle 179"/>
                <p:cNvSpPr>
                  <a:spLocks/>
                </p:cNvSpPr>
                <p:nvPr/>
              </p:nvSpPr>
              <p:spPr bwMode="auto">
                <a:xfrm>
                  <a:off x="-990670" y="2514600"/>
                  <a:ext cx="648000" cy="648000"/>
                </a:xfrm>
                <a:prstGeom prst="round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headEnd type="none" w="med" len="med"/>
                  <a:tailEnd type="none" w="med" len="med"/>
                </a:ln>
                <a:effectLst>
                  <a:outerShdw blurRad="78105" dist="88900" dir="4020000" sx="105000" sy="105000" rotWithShape="0">
                    <a:srgbClr val="000000">
                      <a:alpha val="23000"/>
                    </a:srgbClr>
                  </a:outerShdw>
                </a:effectLst>
                <a:scene3d>
                  <a:camera prst="isometricTopUp"/>
                  <a:lightRig rig="threePt" dir="t">
                    <a:rot lat="0" lon="0" rev="1200000"/>
                  </a:lightRig>
                </a:scene3d>
                <a:sp3d extrusionH="127000"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1400" dirty="0">
                    <a:solidFill>
                      <a:schemeClr val="accent2"/>
                    </a:solidFill>
                  </a:endParaRPr>
                </a:p>
              </p:txBody>
            </p:sp>
            <p:grpSp>
              <p:nvGrpSpPr>
                <p:cNvPr id="181" name="Group 148"/>
                <p:cNvGrpSpPr>
                  <a:grpSpLocks/>
                </p:cNvGrpSpPr>
                <p:nvPr/>
              </p:nvGrpSpPr>
              <p:grpSpPr bwMode="auto">
                <a:xfrm>
                  <a:off x="-1708150" y="2616200"/>
                  <a:ext cx="1930559" cy="412750"/>
                  <a:chOff x="906656" y="2047730"/>
                  <a:chExt cx="1930559" cy="412750"/>
                </a:xfrm>
              </p:grpSpPr>
              <p:pic>
                <p:nvPicPr>
                  <p:cNvPr id="182" name="Picture 181" descr="Fortinet_Grid_Icon_RED.png"/>
                  <p:cNvPicPr>
                    <a:picLocks noChangeAspect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878206" y="2208480"/>
                    <a:ext cx="330721" cy="252000"/>
                  </a:xfrm>
                  <a:prstGeom prst="rect">
                    <a:avLst/>
                  </a:prstGeom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scene3d>
                    <a:camera prst="isometricTopUp"/>
                    <a:lightRig rig="threePt" dir="t"/>
                  </a:scene3d>
                </p:spPr>
              </p:pic>
              <p:sp>
                <p:nvSpPr>
                  <p:cNvPr id="299" name="TextBox 298"/>
                  <p:cNvSpPr txBox="1"/>
                  <p:nvPr/>
                </p:nvSpPr>
                <p:spPr>
                  <a:xfrm>
                    <a:off x="906656" y="2047730"/>
                    <a:ext cx="1930559" cy="351793"/>
                  </a:xfrm>
                  <a:prstGeom prst="rect">
                    <a:avLst/>
                  </a:prstGeom>
                  <a:noFill/>
                  <a:scene3d>
                    <a:camera prst="isometricTopUp"/>
                    <a:lightRig rig="threePt" dir="t"/>
                  </a:scene3d>
                </p:spPr>
                <p:txBody>
                  <a:bodyPr>
                    <a:spAutoFit/>
                  </a:bodyPr>
                  <a:lstStyle/>
                  <a:p>
                    <a:pPr algn="ctr">
                      <a:lnSpc>
                        <a:spcPct val="80000"/>
                      </a:lnSpc>
                      <a:defRPr/>
                    </a:pPr>
                    <a:r>
                      <a:rPr lang="en-US" sz="700" dirty="0">
                        <a:solidFill>
                          <a:srgbClr val="404040"/>
                        </a:solidFill>
                        <a:latin typeface="Helvetica 55 Roman"/>
                        <a:ea typeface="MS PGothic" charset="0"/>
                        <a:cs typeface="Helvetica 55 Roman"/>
                      </a:rPr>
                      <a:t>Network </a:t>
                    </a:r>
                  </a:p>
                  <a:p>
                    <a:pPr algn="ctr">
                      <a:lnSpc>
                        <a:spcPct val="80000"/>
                      </a:lnSpc>
                      <a:defRPr/>
                    </a:pPr>
                    <a:r>
                      <a:rPr lang="en-US" sz="700" dirty="0">
                        <a:solidFill>
                          <a:srgbClr val="404040"/>
                        </a:solidFill>
                        <a:latin typeface="Helvetica 55 Roman"/>
                        <a:ea typeface="MS PGothic" charset="0"/>
                        <a:cs typeface="Helvetica 55 Roman"/>
                      </a:rPr>
                      <a:t>Processor</a:t>
                    </a:r>
                  </a:p>
                </p:txBody>
              </p:sp>
            </p:grpSp>
          </p:grpSp>
        </p:grpSp>
        <p:grpSp>
          <p:nvGrpSpPr>
            <p:cNvPr id="160" name="Group 159"/>
            <p:cNvGrpSpPr/>
            <p:nvPr/>
          </p:nvGrpSpPr>
          <p:grpSpPr>
            <a:xfrm>
              <a:off x="5727272" y="2331083"/>
              <a:ext cx="1930400" cy="946079"/>
              <a:chOff x="5757863" y="2540000"/>
              <a:chExt cx="1930400" cy="946079"/>
            </a:xfrm>
          </p:grpSpPr>
          <p:grpSp>
            <p:nvGrpSpPr>
              <p:cNvPr id="170" name="Group 82"/>
              <p:cNvGrpSpPr>
                <a:grpSpLocks/>
              </p:cNvGrpSpPr>
              <p:nvPr/>
            </p:nvGrpSpPr>
            <p:grpSpPr bwMode="auto">
              <a:xfrm>
                <a:off x="6516689" y="2760663"/>
                <a:ext cx="535761" cy="725416"/>
                <a:chOff x="-1139008" y="1447800"/>
                <a:chExt cx="534887" cy="726248"/>
              </a:xfrm>
            </p:grpSpPr>
            <p:sp>
              <p:nvSpPr>
                <p:cNvPr id="176" name="Rectangle 175"/>
                <p:cNvSpPr/>
                <p:nvPr/>
              </p:nvSpPr>
              <p:spPr bwMode="auto">
                <a:xfrm>
                  <a:off x="-1139008" y="1447800"/>
                  <a:ext cx="502416" cy="686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1600" dirty="0">
                    <a:solidFill>
                      <a:schemeClr val="accent2"/>
                    </a:solidFill>
                    <a:latin typeface="Arial" charset="0"/>
                    <a:ea typeface="MS PGothic" charset="0"/>
                    <a:cs typeface="MS PGothic" charset="0"/>
                  </a:endParaRPr>
                </a:p>
              </p:txBody>
            </p:sp>
            <p:sp>
              <p:nvSpPr>
                <p:cNvPr id="177" name="TextBox 309"/>
                <p:cNvSpPr txBox="1">
                  <a:spLocks noChangeArrowheads="1"/>
                </p:cNvSpPr>
                <p:nvPr/>
              </p:nvSpPr>
              <p:spPr bwMode="auto">
                <a:xfrm>
                  <a:off x="-1119102" y="1891344"/>
                  <a:ext cx="514981" cy="2827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800" b="1">
                      <a:solidFill>
                        <a:srgbClr val="F2F2F2"/>
                      </a:solidFill>
                      <a:latin typeface="Helvetica 55 Roman" charset="0"/>
                    </a:rPr>
                    <a:t>NP6</a:t>
                  </a:r>
                </a:p>
              </p:txBody>
            </p:sp>
          </p:grpSp>
          <p:grpSp>
            <p:nvGrpSpPr>
              <p:cNvPr id="171" name="Group 146"/>
              <p:cNvGrpSpPr>
                <a:grpSpLocks/>
              </p:cNvGrpSpPr>
              <p:nvPr/>
            </p:nvGrpSpPr>
            <p:grpSpPr bwMode="auto">
              <a:xfrm>
                <a:off x="5757863" y="2540000"/>
                <a:ext cx="1930400" cy="647700"/>
                <a:chOff x="-1708150" y="2514600"/>
                <a:chExt cx="1930559" cy="648000"/>
              </a:xfrm>
            </p:grpSpPr>
            <p:sp>
              <p:nvSpPr>
                <p:cNvPr id="172" name="Rounded Rectangle 171"/>
                <p:cNvSpPr>
                  <a:spLocks/>
                </p:cNvSpPr>
                <p:nvPr/>
              </p:nvSpPr>
              <p:spPr bwMode="auto">
                <a:xfrm>
                  <a:off x="-990670" y="2514600"/>
                  <a:ext cx="648000" cy="648000"/>
                </a:xfrm>
                <a:prstGeom prst="round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headEnd type="none" w="med" len="med"/>
                  <a:tailEnd type="none" w="med" len="med"/>
                </a:ln>
                <a:effectLst>
                  <a:outerShdw blurRad="78105" dist="88900" dir="4020000" sx="105000" sy="105000" rotWithShape="0">
                    <a:srgbClr val="000000">
                      <a:alpha val="23000"/>
                    </a:srgbClr>
                  </a:outerShdw>
                </a:effectLst>
                <a:scene3d>
                  <a:camera prst="isometricTopUp"/>
                  <a:lightRig rig="threePt" dir="t">
                    <a:rot lat="0" lon="0" rev="1200000"/>
                  </a:lightRig>
                </a:scene3d>
                <a:sp3d extrusionH="127000"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1400" dirty="0">
                    <a:solidFill>
                      <a:schemeClr val="accent2"/>
                    </a:solidFill>
                  </a:endParaRPr>
                </a:p>
              </p:txBody>
            </p:sp>
            <p:grpSp>
              <p:nvGrpSpPr>
                <p:cNvPr id="173" name="Group 148"/>
                <p:cNvGrpSpPr>
                  <a:grpSpLocks/>
                </p:cNvGrpSpPr>
                <p:nvPr/>
              </p:nvGrpSpPr>
              <p:grpSpPr bwMode="auto">
                <a:xfrm>
                  <a:off x="-1708150" y="2616200"/>
                  <a:ext cx="1930559" cy="412750"/>
                  <a:chOff x="906656" y="2047730"/>
                  <a:chExt cx="1930559" cy="412750"/>
                </a:xfrm>
              </p:grpSpPr>
              <p:pic>
                <p:nvPicPr>
                  <p:cNvPr id="174" name="Picture 173" descr="Fortinet_Grid_Icon_RED.png"/>
                  <p:cNvPicPr>
                    <a:picLocks noChangeAspect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878206" y="2208480"/>
                    <a:ext cx="330721" cy="252000"/>
                  </a:xfrm>
                  <a:prstGeom prst="rect">
                    <a:avLst/>
                  </a:prstGeom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scene3d>
                    <a:camera prst="isometricTopUp"/>
                    <a:lightRig rig="threePt" dir="t"/>
                  </a:scene3d>
                </p:spPr>
              </p:pic>
              <p:sp>
                <p:nvSpPr>
                  <p:cNvPr id="175" name="TextBox 174"/>
                  <p:cNvSpPr txBox="1"/>
                  <p:nvPr/>
                </p:nvSpPr>
                <p:spPr>
                  <a:xfrm>
                    <a:off x="906656" y="2047730"/>
                    <a:ext cx="1930559" cy="351793"/>
                  </a:xfrm>
                  <a:prstGeom prst="rect">
                    <a:avLst/>
                  </a:prstGeom>
                  <a:noFill/>
                  <a:scene3d>
                    <a:camera prst="isometricTopUp"/>
                    <a:lightRig rig="threePt" dir="t"/>
                  </a:scene3d>
                </p:spPr>
                <p:txBody>
                  <a:bodyPr>
                    <a:spAutoFit/>
                  </a:bodyPr>
                  <a:lstStyle/>
                  <a:p>
                    <a:pPr algn="ctr">
                      <a:lnSpc>
                        <a:spcPct val="80000"/>
                      </a:lnSpc>
                      <a:defRPr/>
                    </a:pPr>
                    <a:r>
                      <a:rPr lang="en-US" sz="700" dirty="0">
                        <a:solidFill>
                          <a:srgbClr val="404040"/>
                        </a:solidFill>
                        <a:latin typeface="Helvetica 55 Roman"/>
                        <a:ea typeface="MS PGothic" charset="0"/>
                        <a:cs typeface="Helvetica 55 Roman"/>
                      </a:rPr>
                      <a:t>Network </a:t>
                    </a:r>
                  </a:p>
                  <a:p>
                    <a:pPr algn="ctr">
                      <a:lnSpc>
                        <a:spcPct val="80000"/>
                      </a:lnSpc>
                      <a:defRPr/>
                    </a:pPr>
                    <a:r>
                      <a:rPr lang="en-US" sz="700" dirty="0">
                        <a:solidFill>
                          <a:srgbClr val="404040"/>
                        </a:solidFill>
                        <a:latin typeface="Helvetica 55 Roman"/>
                        <a:ea typeface="MS PGothic" charset="0"/>
                        <a:cs typeface="Helvetica 55 Roman"/>
                      </a:rPr>
                      <a:t>Processor</a:t>
                    </a:r>
                  </a:p>
                </p:txBody>
              </p:sp>
            </p:grpSp>
          </p:grpSp>
        </p:grpSp>
        <p:grpSp>
          <p:nvGrpSpPr>
            <p:cNvPr id="161" name="Group 160"/>
            <p:cNvGrpSpPr/>
            <p:nvPr/>
          </p:nvGrpSpPr>
          <p:grpSpPr>
            <a:xfrm>
              <a:off x="6807200" y="2331083"/>
              <a:ext cx="1930400" cy="946079"/>
              <a:chOff x="5757863" y="2540000"/>
              <a:chExt cx="1930400" cy="946079"/>
            </a:xfrm>
          </p:grpSpPr>
          <p:grpSp>
            <p:nvGrpSpPr>
              <p:cNvPr id="162" name="Group 82"/>
              <p:cNvGrpSpPr>
                <a:grpSpLocks/>
              </p:cNvGrpSpPr>
              <p:nvPr/>
            </p:nvGrpSpPr>
            <p:grpSpPr bwMode="auto">
              <a:xfrm>
                <a:off x="6516689" y="2760663"/>
                <a:ext cx="535761" cy="725416"/>
                <a:chOff x="-1139008" y="1447800"/>
                <a:chExt cx="534887" cy="726248"/>
              </a:xfrm>
            </p:grpSpPr>
            <p:sp>
              <p:nvSpPr>
                <p:cNvPr id="168" name="Rectangle 167"/>
                <p:cNvSpPr/>
                <p:nvPr/>
              </p:nvSpPr>
              <p:spPr bwMode="auto">
                <a:xfrm>
                  <a:off x="-1139008" y="1447800"/>
                  <a:ext cx="502416" cy="686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1600" dirty="0">
                    <a:solidFill>
                      <a:schemeClr val="accent2"/>
                    </a:solidFill>
                    <a:latin typeface="Arial" charset="0"/>
                    <a:ea typeface="MS PGothic" charset="0"/>
                    <a:cs typeface="MS PGothic" charset="0"/>
                  </a:endParaRPr>
                </a:p>
              </p:txBody>
            </p:sp>
            <p:sp>
              <p:nvSpPr>
                <p:cNvPr id="169" name="TextBox 309"/>
                <p:cNvSpPr txBox="1">
                  <a:spLocks noChangeArrowheads="1"/>
                </p:cNvSpPr>
                <p:nvPr/>
              </p:nvSpPr>
              <p:spPr bwMode="auto">
                <a:xfrm>
                  <a:off x="-1119102" y="1891344"/>
                  <a:ext cx="514981" cy="2827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800" b="1">
                      <a:solidFill>
                        <a:srgbClr val="F2F2F2"/>
                      </a:solidFill>
                      <a:latin typeface="Helvetica 55 Roman" charset="0"/>
                    </a:rPr>
                    <a:t>NP6</a:t>
                  </a:r>
                </a:p>
              </p:txBody>
            </p:sp>
          </p:grpSp>
          <p:grpSp>
            <p:nvGrpSpPr>
              <p:cNvPr id="163" name="Group 146"/>
              <p:cNvGrpSpPr>
                <a:grpSpLocks/>
              </p:cNvGrpSpPr>
              <p:nvPr/>
            </p:nvGrpSpPr>
            <p:grpSpPr bwMode="auto">
              <a:xfrm>
                <a:off x="5757863" y="2540000"/>
                <a:ext cx="1930400" cy="647700"/>
                <a:chOff x="-1708150" y="2514600"/>
                <a:chExt cx="1930559" cy="648000"/>
              </a:xfrm>
            </p:grpSpPr>
            <p:sp>
              <p:nvSpPr>
                <p:cNvPr id="164" name="Rounded Rectangle 163"/>
                <p:cNvSpPr>
                  <a:spLocks/>
                </p:cNvSpPr>
                <p:nvPr/>
              </p:nvSpPr>
              <p:spPr bwMode="auto">
                <a:xfrm>
                  <a:off x="-990670" y="2514600"/>
                  <a:ext cx="648000" cy="648000"/>
                </a:xfrm>
                <a:prstGeom prst="round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headEnd type="none" w="med" len="med"/>
                  <a:tailEnd type="none" w="med" len="med"/>
                </a:ln>
                <a:effectLst>
                  <a:outerShdw blurRad="78105" dist="88900" dir="4020000" sx="105000" sy="105000" rotWithShape="0">
                    <a:srgbClr val="000000">
                      <a:alpha val="23000"/>
                    </a:srgbClr>
                  </a:outerShdw>
                </a:effectLst>
                <a:scene3d>
                  <a:camera prst="isometricTopUp"/>
                  <a:lightRig rig="threePt" dir="t">
                    <a:rot lat="0" lon="0" rev="1200000"/>
                  </a:lightRig>
                </a:scene3d>
                <a:sp3d extrusionH="127000"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1400" dirty="0">
                    <a:solidFill>
                      <a:schemeClr val="accent2"/>
                    </a:solidFill>
                  </a:endParaRPr>
                </a:p>
              </p:txBody>
            </p:sp>
            <p:grpSp>
              <p:nvGrpSpPr>
                <p:cNvPr id="165" name="Group 148"/>
                <p:cNvGrpSpPr>
                  <a:grpSpLocks/>
                </p:cNvGrpSpPr>
                <p:nvPr/>
              </p:nvGrpSpPr>
              <p:grpSpPr bwMode="auto">
                <a:xfrm>
                  <a:off x="-1708150" y="2616200"/>
                  <a:ext cx="1930559" cy="412750"/>
                  <a:chOff x="906656" y="2047730"/>
                  <a:chExt cx="1930559" cy="412750"/>
                </a:xfrm>
              </p:grpSpPr>
              <p:pic>
                <p:nvPicPr>
                  <p:cNvPr id="166" name="Picture 165" descr="Fortinet_Grid_Icon_RED.png"/>
                  <p:cNvPicPr>
                    <a:picLocks noChangeAspect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878206" y="2208480"/>
                    <a:ext cx="330721" cy="252000"/>
                  </a:xfrm>
                  <a:prstGeom prst="rect">
                    <a:avLst/>
                  </a:prstGeom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scene3d>
                    <a:camera prst="isometricTopUp"/>
                    <a:lightRig rig="threePt" dir="t"/>
                  </a:scene3d>
                </p:spPr>
              </p:pic>
              <p:sp>
                <p:nvSpPr>
                  <p:cNvPr id="167" name="TextBox 166"/>
                  <p:cNvSpPr txBox="1"/>
                  <p:nvPr/>
                </p:nvSpPr>
                <p:spPr>
                  <a:xfrm>
                    <a:off x="906656" y="2047730"/>
                    <a:ext cx="1930559" cy="351793"/>
                  </a:xfrm>
                  <a:prstGeom prst="rect">
                    <a:avLst/>
                  </a:prstGeom>
                  <a:noFill/>
                  <a:scene3d>
                    <a:camera prst="isometricTopUp"/>
                    <a:lightRig rig="threePt" dir="t"/>
                  </a:scene3d>
                </p:spPr>
                <p:txBody>
                  <a:bodyPr>
                    <a:spAutoFit/>
                  </a:bodyPr>
                  <a:lstStyle/>
                  <a:p>
                    <a:pPr algn="ctr">
                      <a:lnSpc>
                        <a:spcPct val="80000"/>
                      </a:lnSpc>
                      <a:defRPr/>
                    </a:pPr>
                    <a:r>
                      <a:rPr lang="en-US" sz="700" dirty="0">
                        <a:solidFill>
                          <a:srgbClr val="404040"/>
                        </a:solidFill>
                        <a:latin typeface="Helvetica 55 Roman"/>
                        <a:ea typeface="MS PGothic" charset="0"/>
                        <a:cs typeface="Helvetica 55 Roman"/>
                      </a:rPr>
                      <a:t>Network </a:t>
                    </a:r>
                  </a:p>
                  <a:p>
                    <a:pPr algn="ctr">
                      <a:lnSpc>
                        <a:spcPct val="80000"/>
                      </a:lnSpc>
                      <a:defRPr/>
                    </a:pPr>
                    <a:r>
                      <a:rPr lang="en-US" sz="700" dirty="0">
                        <a:solidFill>
                          <a:srgbClr val="404040"/>
                        </a:solidFill>
                        <a:latin typeface="Helvetica 55 Roman"/>
                        <a:ea typeface="MS PGothic" charset="0"/>
                        <a:cs typeface="Helvetica 55 Roman"/>
                      </a:rPr>
                      <a:t>Processor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14463504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Picture 404" descr="Cloud-Wh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857" y="2283185"/>
            <a:ext cx="7268388" cy="106728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899" y="274638"/>
            <a:ext cx="8229600" cy="565575"/>
          </a:xfrm>
        </p:spPr>
        <p:txBody>
          <a:bodyPr/>
          <a:lstStyle/>
          <a:p>
            <a:r>
              <a:rPr lang="en-US" dirty="0" err="1" smtClean="0"/>
              <a:t>FortiGate</a:t>
            </a:r>
            <a:r>
              <a:rPr lang="en-US" dirty="0" smtClean="0"/>
              <a:t> Edge </a:t>
            </a:r>
            <a:r>
              <a:rPr lang="en-US" dirty="0"/>
              <a:t>NGFW – </a:t>
            </a:r>
            <a:r>
              <a:rPr lang="en-US" dirty="0" smtClean="0"/>
              <a:t>Best Security &amp; Performance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1160384" y="1430152"/>
            <a:ext cx="7672919" cy="826119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23900" lvl="2"/>
            <a:r>
              <a:rPr lang="en-US" sz="2000" b="1" dirty="0">
                <a:solidFill>
                  <a:schemeClr val="bg1"/>
                </a:solidFill>
                <a:latin typeface="+mn-lt"/>
                <a:cs typeface="Arial Narrow"/>
              </a:rPr>
              <a:t>High Performance </a:t>
            </a:r>
            <a:r>
              <a:rPr lang="en-US" sz="2000" b="1" dirty="0" smtClean="0">
                <a:solidFill>
                  <a:schemeClr val="bg1"/>
                </a:solidFill>
                <a:latin typeface="+mn-lt"/>
                <a:cs typeface="Arial Narrow"/>
              </a:rPr>
              <a:t>CP8 Powered NGFW with SWG &amp; ATP Options</a:t>
            </a:r>
            <a:endParaRPr lang="en-US" sz="2000" b="1" dirty="0">
              <a:solidFill>
                <a:schemeClr val="bg1"/>
              </a:solidFill>
              <a:latin typeface="+mn-lt"/>
              <a:cs typeface="Arial Narrow"/>
            </a:endParaRPr>
          </a:p>
        </p:txBody>
      </p:sp>
      <p:pic>
        <p:nvPicPr>
          <p:cNvPr id="7" name="Picture 6" descr="FortiGate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452" y="1268056"/>
            <a:ext cx="1528602" cy="1133274"/>
          </a:xfrm>
          <a:prstGeom prst="rect">
            <a:avLst/>
          </a:prstGeom>
        </p:spPr>
      </p:pic>
      <p:pic>
        <p:nvPicPr>
          <p:cNvPr id="145" name="Picture 2" descr="http://www.fortinet.com/sites/default/files/productimages/FGT-1000C_Ft-Top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71" y="3673344"/>
            <a:ext cx="3581400" cy="1208723"/>
          </a:xfrm>
          <a:prstGeom prst="rect">
            <a:avLst/>
          </a:prstGeom>
          <a:noFill/>
        </p:spPr>
      </p:pic>
      <p:sp>
        <p:nvSpPr>
          <p:cNvPr id="148" name="Rounded Rectangle 147"/>
          <p:cNvSpPr/>
          <p:nvPr/>
        </p:nvSpPr>
        <p:spPr bwMode="auto">
          <a:xfrm>
            <a:off x="376284" y="4755509"/>
            <a:ext cx="4727069" cy="1323978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2445" y="3309325"/>
            <a:ext cx="2899700" cy="1931200"/>
          </a:xfrm>
          <a:prstGeom prst="rect">
            <a:avLst/>
          </a:prstGeom>
        </p:spPr>
      </p:pic>
      <p:grpSp>
        <p:nvGrpSpPr>
          <p:cNvPr id="176" name="Group 175"/>
          <p:cNvGrpSpPr/>
          <p:nvPr/>
        </p:nvGrpSpPr>
        <p:grpSpPr>
          <a:xfrm>
            <a:off x="3202967" y="4884322"/>
            <a:ext cx="2324945" cy="1041410"/>
            <a:chOff x="767080" y="1559941"/>
            <a:chExt cx="2324945" cy="1041410"/>
          </a:xfrm>
        </p:grpSpPr>
        <p:sp>
          <p:nvSpPr>
            <p:cNvPr id="320" name="TextBox 265"/>
            <p:cNvSpPr txBox="1">
              <a:spLocks noChangeArrowheads="1"/>
            </p:cNvSpPr>
            <p:nvPr/>
          </p:nvSpPr>
          <p:spPr bwMode="auto">
            <a:xfrm>
              <a:off x="1216660" y="2133517"/>
              <a:ext cx="38424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solidFill>
                    <a:srgbClr val="F2F2F2"/>
                  </a:solidFill>
                  <a:latin typeface="Helvetica 55 Roman" charset="0"/>
                </a:rPr>
                <a:t>CP8</a:t>
              </a:r>
            </a:p>
          </p:txBody>
        </p:sp>
        <p:grpSp>
          <p:nvGrpSpPr>
            <p:cNvPr id="179" name="Group 178"/>
            <p:cNvGrpSpPr/>
            <p:nvPr/>
          </p:nvGrpSpPr>
          <p:grpSpPr>
            <a:xfrm>
              <a:off x="1161625" y="1559941"/>
              <a:ext cx="1930400" cy="834547"/>
              <a:chOff x="2555558" y="1740329"/>
              <a:chExt cx="1930400" cy="834547"/>
            </a:xfrm>
          </p:grpSpPr>
          <p:grpSp>
            <p:nvGrpSpPr>
              <p:cNvPr id="305" name="Group 304"/>
              <p:cNvGrpSpPr/>
              <p:nvPr/>
            </p:nvGrpSpPr>
            <p:grpSpPr>
              <a:xfrm>
                <a:off x="3295543" y="1740329"/>
                <a:ext cx="540207" cy="834547"/>
                <a:chOff x="3305703" y="1740329"/>
                <a:chExt cx="540207" cy="834547"/>
              </a:xfrm>
            </p:grpSpPr>
            <p:sp>
              <p:nvSpPr>
                <p:cNvPr id="307" name="Rectangle 306"/>
                <p:cNvSpPr/>
                <p:nvPr/>
              </p:nvSpPr>
              <p:spPr bwMode="auto">
                <a:xfrm>
                  <a:off x="3429000" y="1979089"/>
                  <a:ext cx="309412" cy="595787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2000" dirty="0">
                    <a:solidFill>
                      <a:schemeClr val="accent2"/>
                    </a:solidFill>
                    <a:latin typeface="Arial" charset="0"/>
                    <a:ea typeface="MS PGothic" charset="0"/>
                    <a:cs typeface="MS PGothic" charset="0"/>
                  </a:endParaRPr>
                </a:p>
              </p:txBody>
            </p:sp>
            <p:sp>
              <p:nvSpPr>
                <p:cNvPr id="308" name="TextBox 265"/>
                <p:cNvSpPr txBox="1">
                  <a:spLocks noChangeArrowheads="1"/>
                </p:cNvSpPr>
                <p:nvPr/>
              </p:nvSpPr>
              <p:spPr bwMode="auto">
                <a:xfrm>
                  <a:off x="3391218" y="2350882"/>
                  <a:ext cx="384240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F2F2F2"/>
                      </a:solidFill>
                      <a:latin typeface="Helvetica 55 Roman" charset="0"/>
                    </a:rPr>
                    <a:t>CP8</a:t>
                  </a:r>
                </a:p>
              </p:txBody>
            </p:sp>
            <p:sp>
              <p:nvSpPr>
                <p:cNvPr id="309" name="Rounded Rectangle 308"/>
                <p:cNvSpPr>
                  <a:spLocks noChangeAspect="1"/>
                </p:cNvSpPr>
                <p:nvPr/>
              </p:nvSpPr>
              <p:spPr bwMode="auto">
                <a:xfrm>
                  <a:off x="3305703" y="1740329"/>
                  <a:ext cx="540207" cy="540000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headEnd type="none" w="med" len="med"/>
                  <a:tailEnd type="none" w="med" len="med"/>
                </a:ln>
                <a:effectLst>
                  <a:outerShdw blurRad="78105" dist="88900" dir="4020000" sx="105000" sy="105000" rotWithShape="0">
                    <a:srgbClr val="000000">
                      <a:alpha val="23000"/>
                    </a:srgbClr>
                  </a:outerShdw>
                </a:effectLst>
                <a:scene3d>
                  <a:camera prst="isometricTopUp"/>
                  <a:lightRig rig="freezing" dir="t">
                    <a:rot lat="0" lon="0" rev="1200000"/>
                  </a:lightRig>
                </a:scene3d>
                <a:sp3d extrusionH="127000"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2000" dirty="0">
                    <a:solidFill>
                      <a:schemeClr val="accent2"/>
                    </a:solidFill>
                  </a:endParaRPr>
                </a:p>
              </p:txBody>
            </p:sp>
            <p:pic>
              <p:nvPicPr>
                <p:cNvPr id="310" name="Picture 309" descr="Fortinet_Grid_Icon_RED.png"/>
                <p:cNvPicPr>
                  <a:picLocks noChangeAspect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3533380" y="1981111"/>
                  <a:ext cx="236319" cy="179999"/>
                </a:xfrm>
                <a:prstGeom prst="rect">
                  <a:avLst/>
                </a:prstGeom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scene3d>
                  <a:camera prst="isometricTopUp"/>
                  <a:lightRig rig="threePt" dir="t"/>
                </a:scene3d>
              </p:spPr>
            </p:pic>
          </p:grpSp>
          <p:sp>
            <p:nvSpPr>
              <p:cNvPr id="306" name="TextBox 305"/>
              <p:cNvSpPr txBox="1"/>
              <p:nvPr/>
            </p:nvSpPr>
            <p:spPr bwMode="auto">
              <a:xfrm>
                <a:off x="2555558" y="1833208"/>
                <a:ext cx="1930400" cy="293414"/>
              </a:xfrm>
              <a:prstGeom prst="rect">
                <a:avLst/>
              </a:prstGeom>
              <a:noFill/>
              <a:scene3d>
                <a:camera prst="isometricTopUp"/>
                <a:lightRig rig="threePt" dir="t"/>
              </a:scene3d>
            </p:spPr>
            <p:txBody>
              <a:bodyPr>
                <a:spAutoFit/>
              </a:bodyPr>
              <a:lstStyle/>
              <a:p>
                <a:pPr algn="ctr">
                  <a:lnSpc>
                    <a:spcPct val="80000"/>
                  </a:lnSpc>
                  <a:defRPr/>
                </a:pPr>
                <a:r>
                  <a:rPr lang="en-US" sz="800" dirty="0">
                    <a:solidFill>
                      <a:srgbClr val="404040"/>
                    </a:solidFill>
                    <a:latin typeface="Helvetica 55 Roman"/>
                    <a:ea typeface="MS PGothic" charset="0"/>
                    <a:cs typeface="Helvetica 55 Roman"/>
                  </a:rPr>
                  <a:t>Content </a:t>
                </a:r>
              </a:p>
              <a:p>
                <a:pPr algn="ctr">
                  <a:lnSpc>
                    <a:spcPct val="80000"/>
                  </a:lnSpc>
                  <a:defRPr/>
                </a:pPr>
                <a:r>
                  <a:rPr lang="en-US" sz="800" dirty="0">
                    <a:solidFill>
                      <a:srgbClr val="404040"/>
                    </a:solidFill>
                    <a:latin typeface="Helvetica 55 Roman"/>
                    <a:ea typeface="MS PGothic" charset="0"/>
                    <a:cs typeface="Helvetica 55 Roman"/>
                  </a:rPr>
                  <a:t>Processor</a:t>
                </a: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767080" y="1766804"/>
              <a:ext cx="1930400" cy="834547"/>
              <a:chOff x="2555558" y="1740329"/>
              <a:chExt cx="1930400" cy="834547"/>
            </a:xfrm>
          </p:grpSpPr>
          <p:grpSp>
            <p:nvGrpSpPr>
              <p:cNvPr id="181" name="Group 180"/>
              <p:cNvGrpSpPr/>
              <p:nvPr/>
            </p:nvGrpSpPr>
            <p:grpSpPr>
              <a:xfrm>
                <a:off x="3295543" y="1740329"/>
                <a:ext cx="540207" cy="834547"/>
                <a:chOff x="3305703" y="1740329"/>
                <a:chExt cx="540207" cy="834547"/>
              </a:xfrm>
            </p:grpSpPr>
            <p:sp>
              <p:nvSpPr>
                <p:cNvPr id="299" name="Rectangle 298"/>
                <p:cNvSpPr/>
                <p:nvPr/>
              </p:nvSpPr>
              <p:spPr bwMode="auto">
                <a:xfrm>
                  <a:off x="3429000" y="1979089"/>
                  <a:ext cx="309412" cy="595787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2000" dirty="0">
                    <a:solidFill>
                      <a:schemeClr val="accent2"/>
                    </a:solidFill>
                    <a:latin typeface="Arial" charset="0"/>
                    <a:ea typeface="MS PGothic" charset="0"/>
                    <a:cs typeface="MS PGothic" charset="0"/>
                  </a:endParaRPr>
                </a:p>
              </p:txBody>
            </p:sp>
            <p:sp>
              <p:nvSpPr>
                <p:cNvPr id="300" name="TextBox 265"/>
                <p:cNvSpPr txBox="1">
                  <a:spLocks noChangeArrowheads="1"/>
                </p:cNvSpPr>
                <p:nvPr/>
              </p:nvSpPr>
              <p:spPr bwMode="auto">
                <a:xfrm>
                  <a:off x="3391218" y="2350882"/>
                  <a:ext cx="384240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F2F2F2"/>
                      </a:solidFill>
                      <a:latin typeface="Helvetica 55 Roman" charset="0"/>
                    </a:rPr>
                    <a:t>CP8</a:t>
                  </a:r>
                </a:p>
              </p:txBody>
            </p:sp>
            <p:sp>
              <p:nvSpPr>
                <p:cNvPr id="303" name="Rounded Rectangle 302"/>
                <p:cNvSpPr>
                  <a:spLocks noChangeAspect="1"/>
                </p:cNvSpPr>
                <p:nvPr/>
              </p:nvSpPr>
              <p:spPr bwMode="auto">
                <a:xfrm>
                  <a:off x="3305703" y="1740329"/>
                  <a:ext cx="540207" cy="540000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headEnd type="none" w="med" len="med"/>
                  <a:tailEnd type="none" w="med" len="med"/>
                </a:ln>
                <a:effectLst>
                  <a:outerShdw blurRad="78105" dist="88900" dir="4020000" sx="105000" sy="105000" rotWithShape="0">
                    <a:srgbClr val="000000">
                      <a:alpha val="23000"/>
                    </a:srgbClr>
                  </a:outerShdw>
                </a:effectLst>
                <a:scene3d>
                  <a:camera prst="isometricTopUp"/>
                  <a:lightRig rig="freezing" dir="t">
                    <a:rot lat="0" lon="0" rev="1200000"/>
                  </a:lightRig>
                </a:scene3d>
                <a:sp3d extrusionH="127000"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2000" dirty="0">
                    <a:solidFill>
                      <a:schemeClr val="accent2"/>
                    </a:solidFill>
                  </a:endParaRPr>
                </a:p>
              </p:txBody>
            </p:sp>
            <p:pic>
              <p:nvPicPr>
                <p:cNvPr id="304" name="Picture 303" descr="Fortinet_Grid_Icon_RED.png"/>
                <p:cNvPicPr>
                  <a:picLocks noChangeAspect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3533380" y="1981111"/>
                  <a:ext cx="236319" cy="179999"/>
                </a:xfrm>
                <a:prstGeom prst="rect">
                  <a:avLst/>
                </a:prstGeom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scene3d>
                  <a:camera prst="isometricTopUp"/>
                  <a:lightRig rig="threePt" dir="t"/>
                </a:scene3d>
              </p:spPr>
            </p:pic>
          </p:grpSp>
          <p:sp>
            <p:nvSpPr>
              <p:cNvPr id="182" name="TextBox 181"/>
              <p:cNvSpPr txBox="1"/>
              <p:nvPr/>
            </p:nvSpPr>
            <p:spPr bwMode="auto">
              <a:xfrm>
                <a:off x="2555558" y="1833208"/>
                <a:ext cx="1930400" cy="293414"/>
              </a:xfrm>
              <a:prstGeom prst="rect">
                <a:avLst/>
              </a:prstGeom>
              <a:noFill/>
              <a:scene3d>
                <a:camera prst="isometricTopUp"/>
                <a:lightRig rig="threePt" dir="t"/>
              </a:scene3d>
            </p:spPr>
            <p:txBody>
              <a:bodyPr>
                <a:spAutoFit/>
              </a:bodyPr>
              <a:lstStyle/>
              <a:p>
                <a:pPr algn="ctr">
                  <a:lnSpc>
                    <a:spcPct val="80000"/>
                  </a:lnSpc>
                  <a:defRPr/>
                </a:pPr>
                <a:r>
                  <a:rPr lang="en-US" sz="800" dirty="0">
                    <a:solidFill>
                      <a:srgbClr val="404040"/>
                    </a:solidFill>
                    <a:latin typeface="Helvetica 55 Roman"/>
                    <a:ea typeface="MS PGothic" charset="0"/>
                    <a:cs typeface="Helvetica 55 Roman"/>
                  </a:rPr>
                  <a:t>Content </a:t>
                </a:r>
              </a:p>
              <a:p>
                <a:pPr algn="ctr">
                  <a:lnSpc>
                    <a:spcPct val="80000"/>
                  </a:lnSpc>
                  <a:defRPr/>
                </a:pPr>
                <a:r>
                  <a:rPr lang="en-US" sz="800" dirty="0">
                    <a:solidFill>
                      <a:srgbClr val="404040"/>
                    </a:solidFill>
                    <a:latin typeface="Helvetica 55 Roman"/>
                    <a:ea typeface="MS PGothic" charset="0"/>
                    <a:cs typeface="Helvetica 55 Roman"/>
                  </a:rPr>
                  <a:t>Processor</a:t>
                </a:r>
              </a:p>
            </p:txBody>
          </p:sp>
        </p:grpSp>
      </p:grpSp>
      <p:sp>
        <p:nvSpPr>
          <p:cNvPr id="376" name="Rounded Rectangular Callout 375"/>
          <p:cNvSpPr/>
          <p:nvPr/>
        </p:nvSpPr>
        <p:spPr bwMode="auto">
          <a:xfrm rot="10800000">
            <a:off x="5754594" y="5056655"/>
            <a:ext cx="3137571" cy="922722"/>
          </a:xfrm>
          <a:prstGeom prst="wedgeRoundRectCallout">
            <a:avLst>
              <a:gd name="adj1" fmla="val -10287"/>
              <a:gd name="adj2" fmla="val 99040"/>
              <a:gd name="adj3" fmla="val 16667"/>
            </a:avLst>
          </a:prstGeom>
          <a:gradFill flip="none" rotWithShape="1">
            <a:gsLst>
              <a:gs pos="100000">
                <a:srgbClr val="A5ACB0"/>
              </a:gs>
              <a:gs pos="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77" name="Picture 5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029" y="5119862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" name="Rectangle 377"/>
          <p:cNvSpPr/>
          <p:nvPr/>
        </p:nvSpPr>
        <p:spPr>
          <a:xfrm>
            <a:off x="6854089" y="5587757"/>
            <a:ext cx="72860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b="1" dirty="0" smtClean="0"/>
              <a:t>Web</a:t>
            </a:r>
          </a:p>
          <a:p>
            <a:r>
              <a:rPr lang="en-US" sz="1050" b="1" dirty="0" smtClean="0"/>
              <a:t>Filtering</a:t>
            </a:r>
            <a:endParaRPr lang="en-US" sz="1050" b="1" dirty="0"/>
          </a:p>
        </p:txBody>
      </p:sp>
      <p:sp>
        <p:nvSpPr>
          <p:cNvPr id="382" name="Rectangle 381"/>
          <p:cNvSpPr/>
          <p:nvPr/>
        </p:nvSpPr>
        <p:spPr>
          <a:xfrm>
            <a:off x="5876494" y="5602023"/>
            <a:ext cx="3770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b="1" dirty="0" smtClean="0"/>
              <a:t>AV</a:t>
            </a:r>
            <a:endParaRPr lang="en-US" sz="1050" b="1" dirty="0"/>
          </a:p>
        </p:txBody>
      </p:sp>
      <p:sp>
        <p:nvSpPr>
          <p:cNvPr id="383" name="Rectangle 382"/>
          <p:cNvSpPr/>
          <p:nvPr/>
        </p:nvSpPr>
        <p:spPr>
          <a:xfrm>
            <a:off x="6373086" y="5596821"/>
            <a:ext cx="63350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b="1" dirty="0" smtClean="0"/>
              <a:t>Anti-</a:t>
            </a:r>
          </a:p>
          <a:p>
            <a:r>
              <a:rPr lang="en-US" sz="1050" b="1" dirty="0" smtClean="0"/>
              <a:t>Botnet</a:t>
            </a:r>
            <a:endParaRPr lang="en-US" sz="1050" b="1" dirty="0"/>
          </a:p>
        </p:txBody>
      </p:sp>
      <p:pic>
        <p:nvPicPr>
          <p:cNvPr id="384" name="Pictur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873" y="5135961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5" name="Picture 5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105" y="5131824"/>
            <a:ext cx="552261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6" name="Picture 5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580" y="5093197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7" name="Picture 2" descr="C:\Users\dfinger\AppData\Local\Microsoft\Windows\Temporary Internet Files\Content.Outlook\9B13OOJL\FortiSandbox_Icon-1U (2).png"/>
          <p:cNvPicPr>
            <a:picLocks noChangeAspect="1" noChangeArrowheads="1"/>
          </p:cNvPicPr>
          <p:nvPr/>
        </p:nvPicPr>
        <p:blipFill>
          <a:blip r:embed="rId11"/>
          <a:srcRect l="38981" t="23664" r="39692" b="55725"/>
          <a:stretch>
            <a:fillRect/>
          </a:stretch>
        </p:blipFill>
        <p:spPr bwMode="auto">
          <a:xfrm>
            <a:off x="7596766" y="5159585"/>
            <a:ext cx="419099" cy="342899"/>
          </a:xfrm>
          <a:prstGeom prst="rect">
            <a:avLst/>
          </a:prstGeom>
          <a:noFill/>
        </p:spPr>
      </p:pic>
      <p:sp>
        <p:nvSpPr>
          <p:cNvPr id="388" name="Rectangle 387"/>
          <p:cNvSpPr/>
          <p:nvPr/>
        </p:nvSpPr>
        <p:spPr>
          <a:xfrm>
            <a:off x="7444366" y="5575380"/>
            <a:ext cx="83388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b="1" dirty="0" smtClean="0"/>
              <a:t>Code </a:t>
            </a:r>
            <a:br>
              <a:rPr lang="en-US" sz="1050" b="1" dirty="0" smtClean="0"/>
            </a:br>
            <a:r>
              <a:rPr lang="en-US" sz="1050" b="1" dirty="0" smtClean="0"/>
              <a:t>Emulation</a:t>
            </a:r>
            <a:endParaRPr lang="en-US" sz="1050" b="1" dirty="0"/>
          </a:p>
        </p:txBody>
      </p:sp>
      <p:pic>
        <p:nvPicPr>
          <p:cNvPr id="389" name="Picture 5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366" y="5093197"/>
            <a:ext cx="543117" cy="4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0" name="Picture 2" descr="C:\Users\dfinger\AppData\Local\Microsoft\Windows\Temporary Internet Files\Content.Outlook\9B13OOJL\FortiSandbox_Icon-1U (2).png"/>
          <p:cNvPicPr>
            <a:picLocks noChangeAspect="1" noChangeArrowheads="1"/>
          </p:cNvPicPr>
          <p:nvPr/>
        </p:nvPicPr>
        <p:blipFill>
          <a:blip r:embed="rId11"/>
          <a:srcRect l="38981" t="23664" r="39692" b="55725"/>
          <a:stretch>
            <a:fillRect/>
          </a:stretch>
        </p:blipFill>
        <p:spPr bwMode="auto">
          <a:xfrm>
            <a:off x="8262552" y="5159585"/>
            <a:ext cx="419099" cy="342899"/>
          </a:xfrm>
          <a:prstGeom prst="rect">
            <a:avLst/>
          </a:prstGeom>
          <a:noFill/>
        </p:spPr>
      </p:pic>
      <p:sp>
        <p:nvSpPr>
          <p:cNvPr id="391" name="Rectangle 390"/>
          <p:cNvSpPr/>
          <p:nvPr/>
        </p:nvSpPr>
        <p:spPr>
          <a:xfrm>
            <a:off x="8130166" y="5575380"/>
            <a:ext cx="75212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b="1" dirty="0" smtClean="0"/>
              <a:t>OS </a:t>
            </a:r>
            <a:br>
              <a:rPr lang="en-US" sz="1050" b="1" dirty="0" smtClean="0"/>
            </a:br>
            <a:r>
              <a:rPr lang="en-US" sz="1050" b="1" dirty="0" smtClean="0"/>
              <a:t>Sandbox</a:t>
            </a:r>
            <a:endParaRPr lang="en-US" sz="1050" b="1" dirty="0"/>
          </a:p>
        </p:txBody>
      </p:sp>
      <p:pic>
        <p:nvPicPr>
          <p:cNvPr id="392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9997" y="2459235"/>
            <a:ext cx="839788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3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7480" y="2476932"/>
            <a:ext cx="8397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4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2003" y="2480343"/>
            <a:ext cx="8397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5" name="Picture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655" y="2482835"/>
            <a:ext cx="839788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0" name="Picture 4" descr="FortiGuard_Service_Icon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1266" y="2487448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8" name="Straight Connector 107"/>
          <p:cNvCxnSpPr/>
          <p:nvPr/>
        </p:nvCxnSpPr>
        <p:spPr bwMode="auto">
          <a:xfrm>
            <a:off x="310768" y="3404513"/>
            <a:ext cx="8444772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06" name="Straight Connector 405"/>
          <p:cNvCxnSpPr/>
          <p:nvPr/>
        </p:nvCxnSpPr>
        <p:spPr bwMode="auto">
          <a:xfrm flipV="1">
            <a:off x="5326734" y="3666458"/>
            <a:ext cx="0" cy="243179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7" name="Rectangle 406"/>
          <p:cNvSpPr/>
          <p:nvPr/>
        </p:nvSpPr>
        <p:spPr>
          <a:xfrm>
            <a:off x="6182451" y="2681035"/>
            <a:ext cx="97973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err="1" smtClean="0">
                <a:cs typeface="Arial Narrow"/>
              </a:rPr>
              <a:t>FortiGuard</a:t>
            </a:r>
            <a:endParaRPr lang="en-US" sz="1200" b="1" dirty="0" smtClean="0">
              <a:cs typeface="Arial Narrow"/>
            </a:endParaRPr>
          </a:p>
        </p:txBody>
      </p:sp>
      <p:sp>
        <p:nvSpPr>
          <p:cNvPr id="408" name="Rectangle 407"/>
          <p:cNvSpPr/>
          <p:nvPr/>
        </p:nvSpPr>
        <p:spPr>
          <a:xfrm>
            <a:off x="6214372" y="4732799"/>
            <a:ext cx="118494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err="1" smtClean="0">
                <a:cs typeface="Arial Narrow"/>
              </a:rPr>
              <a:t>FortiSandbox</a:t>
            </a:r>
            <a:endParaRPr lang="en-US" sz="1200" b="1" dirty="0" smtClean="0">
              <a:cs typeface="Arial Narrow"/>
            </a:endParaRPr>
          </a:p>
        </p:txBody>
      </p:sp>
      <p:sp>
        <p:nvSpPr>
          <p:cNvPr id="409" name="Rectangle 408"/>
          <p:cNvSpPr/>
          <p:nvPr/>
        </p:nvSpPr>
        <p:spPr>
          <a:xfrm>
            <a:off x="3856808" y="3663085"/>
            <a:ext cx="997013" cy="799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Next </a:t>
            </a:r>
          </a:p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Generation </a:t>
            </a:r>
          </a:p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Firewall</a:t>
            </a:r>
          </a:p>
        </p:txBody>
      </p:sp>
      <p:pic>
        <p:nvPicPr>
          <p:cNvPr id="62" name="Picture 61" descr="Cloud-Wh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4157" y="2459235"/>
            <a:ext cx="1169146" cy="723478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3" name="Straight Connector 62"/>
          <p:cNvCxnSpPr/>
          <p:nvPr/>
        </p:nvCxnSpPr>
        <p:spPr bwMode="auto">
          <a:xfrm flipV="1">
            <a:off x="7565482" y="2360126"/>
            <a:ext cx="0" cy="82258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65" name="Rectangle 64"/>
          <p:cNvSpPr/>
          <p:nvPr/>
        </p:nvSpPr>
        <p:spPr>
          <a:xfrm>
            <a:off x="7956079" y="2681035"/>
            <a:ext cx="561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err="1" smtClean="0">
                <a:cs typeface="Arial Narrow"/>
              </a:rPr>
              <a:t>SaaS</a:t>
            </a:r>
            <a:endParaRPr lang="en-US" sz="1200" b="1" dirty="0" smtClean="0">
              <a:cs typeface="Arial Narrow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470410" y="4839362"/>
            <a:ext cx="3300904" cy="1067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Arial"/>
              <a:buChar char="•"/>
            </a:pPr>
            <a:r>
              <a:rPr lang="en-US" sz="1200" b="1" dirty="0">
                <a:cs typeface="Arial Narrow"/>
              </a:rPr>
              <a:t>V</a:t>
            </a:r>
            <a:r>
              <a:rPr lang="en-US" sz="1200" b="1" dirty="0" smtClean="0">
                <a:cs typeface="Arial Narrow"/>
              </a:rPr>
              <a:t>ulnerability Protection with PS Scan 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Arial"/>
              <a:buChar char="•"/>
            </a:pPr>
            <a:r>
              <a:rPr lang="en-US" sz="1200" b="1" dirty="0" smtClean="0">
                <a:cs typeface="Arial Narrow"/>
              </a:rPr>
              <a:t>Application Control fro Malicious Apps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Arial"/>
              <a:buChar char="•"/>
            </a:pPr>
            <a:r>
              <a:rPr lang="en-US" sz="1200" b="1" dirty="0" smtClean="0">
                <a:cs typeface="Arial Narrow"/>
              </a:rPr>
              <a:t>Deep Flow Anti-Malware Scan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Arial"/>
              <a:buChar char="•"/>
            </a:pPr>
            <a:r>
              <a:rPr lang="en-US" sz="1200" b="1" dirty="0" smtClean="0">
                <a:cs typeface="Arial Narrow"/>
              </a:rPr>
              <a:t>Malicious Web Content Scan</a:t>
            </a:r>
          </a:p>
        </p:txBody>
      </p:sp>
    </p:spTree>
    <p:extLst>
      <p:ext uri="{BB962C8B-B14F-4D97-AF65-F5344CB8AC3E}">
        <p14:creationId xmlns:p14="http://schemas.microsoft.com/office/powerpoint/2010/main" val="320287381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491" y="262880"/>
            <a:ext cx="8229600" cy="565575"/>
          </a:xfrm>
        </p:spPr>
        <p:txBody>
          <a:bodyPr/>
          <a:lstStyle/>
          <a:p>
            <a:r>
              <a:rPr lang="en-US" dirty="0" err="1" smtClean="0"/>
              <a:t>FortiGate</a:t>
            </a:r>
            <a:r>
              <a:rPr lang="en-US" dirty="0" smtClean="0"/>
              <a:t> Distributed Access Firewall: Best Connectivity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1160384" y="1430152"/>
            <a:ext cx="7672919" cy="826119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23900" lvl="2"/>
            <a:r>
              <a:rPr lang="en-US" sz="2000" b="1" dirty="0" smtClean="0">
                <a:solidFill>
                  <a:srgbClr val="FFFFFF"/>
                </a:solidFill>
                <a:latin typeface="+mn-lt"/>
                <a:cs typeface="Arial Narrow"/>
              </a:rPr>
              <a:t>Massive Scalability plus </a:t>
            </a:r>
            <a:r>
              <a:rPr lang="en-US" sz="2000" b="1" dirty="0" err="1" smtClean="0">
                <a:solidFill>
                  <a:srgbClr val="FFFFFF"/>
                </a:solidFill>
                <a:latin typeface="+mn-lt"/>
                <a:cs typeface="Arial Narrow"/>
              </a:rPr>
              <a:t>WiFi</a:t>
            </a:r>
            <a:r>
              <a:rPr lang="en-US" sz="2000" b="1" dirty="0" smtClean="0">
                <a:solidFill>
                  <a:srgbClr val="FFFFFF"/>
                </a:solidFill>
                <a:latin typeface="+mn-lt"/>
                <a:cs typeface="Arial Narrow"/>
              </a:rPr>
              <a:t>, Switching and Wireless WAN Connectivity Options</a:t>
            </a:r>
            <a:endParaRPr lang="en-US" sz="2000" b="1" dirty="0">
              <a:solidFill>
                <a:srgbClr val="FFFFFF"/>
              </a:solidFill>
              <a:latin typeface="+mn-lt"/>
              <a:cs typeface="Arial Narrow"/>
            </a:endParaRPr>
          </a:p>
        </p:txBody>
      </p:sp>
      <p:pic>
        <p:nvPicPr>
          <p:cNvPr id="7" name="Picture 6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452" y="1268056"/>
            <a:ext cx="1528602" cy="1133274"/>
          </a:xfrm>
          <a:prstGeom prst="rect">
            <a:avLst/>
          </a:prstGeom>
        </p:spPr>
      </p:pic>
      <p:sp>
        <p:nvSpPr>
          <p:cNvPr id="376" name="Rounded Rectangular Callout 375"/>
          <p:cNvSpPr/>
          <p:nvPr/>
        </p:nvSpPr>
        <p:spPr bwMode="auto">
          <a:xfrm rot="10800000">
            <a:off x="354059" y="5060574"/>
            <a:ext cx="3137571" cy="922722"/>
          </a:xfrm>
          <a:prstGeom prst="wedgeRoundRectCallout">
            <a:avLst>
              <a:gd name="adj1" fmla="val -10287"/>
              <a:gd name="adj2" fmla="val 99040"/>
              <a:gd name="adj3" fmla="val 16667"/>
            </a:avLst>
          </a:prstGeom>
          <a:gradFill flip="none" rotWithShape="1">
            <a:gsLst>
              <a:gs pos="100000">
                <a:srgbClr val="A5ACB0"/>
              </a:gs>
              <a:gs pos="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108" name="Straight Connector 107"/>
          <p:cNvCxnSpPr/>
          <p:nvPr/>
        </p:nvCxnSpPr>
        <p:spPr bwMode="auto">
          <a:xfrm>
            <a:off x="310768" y="3962400"/>
            <a:ext cx="8444772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06" name="Straight Connector 405"/>
          <p:cNvCxnSpPr/>
          <p:nvPr/>
        </p:nvCxnSpPr>
        <p:spPr bwMode="auto">
          <a:xfrm flipH="1" flipV="1">
            <a:off x="4564653" y="4191000"/>
            <a:ext cx="7347" cy="194252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8" name="Rectangle 407"/>
          <p:cNvSpPr/>
          <p:nvPr/>
        </p:nvSpPr>
        <p:spPr>
          <a:xfrm>
            <a:off x="7869692" y="4267200"/>
            <a:ext cx="740908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FortiAP</a:t>
            </a:r>
          </a:p>
        </p:txBody>
      </p:sp>
      <p:sp>
        <p:nvSpPr>
          <p:cNvPr id="409" name="Rectangle 408"/>
          <p:cNvSpPr/>
          <p:nvPr/>
        </p:nvSpPr>
        <p:spPr>
          <a:xfrm>
            <a:off x="3383170" y="4085633"/>
            <a:ext cx="1125278" cy="799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Unified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Threat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Management</a:t>
            </a:r>
          </a:p>
        </p:txBody>
      </p:sp>
      <p:cxnSp>
        <p:nvCxnSpPr>
          <p:cNvPr id="63" name="Straight Connector 62"/>
          <p:cNvCxnSpPr/>
          <p:nvPr/>
        </p:nvCxnSpPr>
        <p:spPr bwMode="auto">
          <a:xfrm flipV="1">
            <a:off x="5029200" y="2438400"/>
            <a:ext cx="0" cy="13559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66" name="Picture 4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50" y="5063216"/>
            <a:ext cx="579364" cy="49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Rectangle 66"/>
          <p:cNvSpPr/>
          <p:nvPr/>
        </p:nvSpPr>
        <p:spPr>
          <a:xfrm>
            <a:off x="365802" y="5559958"/>
            <a:ext cx="68606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050" b="1" dirty="0" smtClean="0"/>
              <a:t>Firewall</a:t>
            </a:r>
            <a:endParaRPr lang="en-US" sz="1050" b="1" dirty="0"/>
          </a:p>
        </p:txBody>
      </p:sp>
      <p:sp>
        <p:nvSpPr>
          <p:cNvPr id="69" name="Rectangle 68"/>
          <p:cNvSpPr/>
          <p:nvPr/>
        </p:nvSpPr>
        <p:spPr>
          <a:xfrm>
            <a:off x="2358459" y="5559958"/>
            <a:ext cx="4619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050" b="1" dirty="0" smtClean="0"/>
              <a:t>VPN</a:t>
            </a:r>
            <a:endParaRPr lang="en-US" sz="1050" b="1" dirty="0"/>
          </a:p>
        </p:txBody>
      </p:sp>
      <p:pic>
        <p:nvPicPr>
          <p:cNvPr id="70" name="Picture 3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231" y="5063216"/>
            <a:ext cx="579364" cy="49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Rectangle 70"/>
          <p:cNvSpPr/>
          <p:nvPr/>
        </p:nvSpPr>
        <p:spPr>
          <a:xfrm>
            <a:off x="2853257" y="5559958"/>
            <a:ext cx="66331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050" b="1" dirty="0" smtClean="0"/>
              <a:t>App. </a:t>
            </a:r>
          </a:p>
          <a:p>
            <a:pPr algn="ctr" eaLnBrk="0" hangingPunct="0">
              <a:defRPr/>
            </a:pPr>
            <a:r>
              <a:rPr lang="en-US" sz="1050" b="1" dirty="0" smtClean="0"/>
              <a:t>Control</a:t>
            </a:r>
            <a:endParaRPr lang="en-US" sz="1050" b="1" dirty="0"/>
          </a:p>
        </p:txBody>
      </p:sp>
      <p:pic>
        <p:nvPicPr>
          <p:cNvPr id="72" name="Picture 3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3234" y="5063216"/>
            <a:ext cx="579364" cy="49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Rectangle 72"/>
          <p:cNvSpPr/>
          <p:nvPr/>
        </p:nvSpPr>
        <p:spPr>
          <a:xfrm>
            <a:off x="1164403" y="5559958"/>
            <a:ext cx="3770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050" b="1" dirty="0" smtClean="0"/>
              <a:t>AV</a:t>
            </a:r>
            <a:endParaRPr lang="en-US" sz="1050" b="1" dirty="0"/>
          </a:p>
        </p:txBody>
      </p:sp>
      <p:pic>
        <p:nvPicPr>
          <p:cNvPr id="74" name="Picture 5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6087" y="5063216"/>
            <a:ext cx="579364" cy="49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Rectangle 74"/>
          <p:cNvSpPr/>
          <p:nvPr/>
        </p:nvSpPr>
        <p:spPr>
          <a:xfrm>
            <a:off x="1686724" y="5559958"/>
            <a:ext cx="51809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050" b="1" dirty="0" smtClean="0"/>
              <a:t>Web</a:t>
            </a:r>
          </a:p>
          <a:p>
            <a:pPr algn="ctr" eaLnBrk="0" hangingPunct="0">
              <a:defRPr/>
            </a:pPr>
            <a:r>
              <a:rPr lang="en-US" sz="1050" b="1" dirty="0" smtClean="0"/>
              <a:t>Filter</a:t>
            </a:r>
            <a:endParaRPr lang="en-US" sz="1050" b="1" dirty="0"/>
          </a:p>
        </p:txBody>
      </p:sp>
      <p:pic>
        <p:nvPicPr>
          <p:cNvPr id="78" name="Picture 10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653952" y="4017176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9" name="Picture 2" descr="http://www.fortinet.com/sites/default/files/productimages/FSW-224B-POE_Ft-top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29200" y="4641670"/>
            <a:ext cx="2381981" cy="768530"/>
          </a:xfrm>
          <a:prstGeom prst="rect">
            <a:avLst/>
          </a:prstGeom>
          <a:noFill/>
        </p:spPr>
      </p:pic>
      <p:pic>
        <p:nvPicPr>
          <p:cNvPr id="80" name="Picture 2" descr="C:\Users\mdevincentis\AppData\Local\Microsoft\Windows\Temporary Internet Files\Content.Outlook\RYJXK7U3\FEX-100B_GLAM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544194">
            <a:off x="5590707" y="5256552"/>
            <a:ext cx="1258966" cy="836179"/>
          </a:xfrm>
          <a:prstGeom prst="rect">
            <a:avLst/>
          </a:prstGeom>
          <a:noFill/>
        </p:spPr>
      </p:pic>
      <p:sp>
        <p:nvSpPr>
          <p:cNvPr id="81" name="Rectangle 80"/>
          <p:cNvSpPr/>
          <p:nvPr/>
        </p:nvSpPr>
        <p:spPr>
          <a:xfrm>
            <a:off x="7585960" y="4879719"/>
            <a:ext cx="1024640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FortiSwitch</a:t>
            </a:r>
          </a:p>
        </p:txBody>
      </p:sp>
      <p:sp>
        <p:nvSpPr>
          <p:cNvPr id="82" name="Rectangle 81"/>
          <p:cNvSpPr/>
          <p:nvPr/>
        </p:nvSpPr>
        <p:spPr>
          <a:xfrm>
            <a:off x="7425659" y="5635250"/>
            <a:ext cx="1184941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err="1" smtClean="0">
                <a:cs typeface="Arial Narrow"/>
              </a:rPr>
              <a:t>FortiExtender</a:t>
            </a:r>
            <a:endParaRPr lang="en-US" sz="1200" b="1" dirty="0" smtClean="0">
              <a:cs typeface="Arial Narrow"/>
            </a:endParaRPr>
          </a:p>
        </p:txBody>
      </p:sp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932" y="3962400"/>
            <a:ext cx="3156857" cy="982133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3320353" y="2438400"/>
            <a:ext cx="1662636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Data Center Firewall</a:t>
            </a:r>
          </a:p>
        </p:txBody>
      </p:sp>
      <p:pic>
        <p:nvPicPr>
          <p:cNvPr id="41" name="Picture 5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99" y="5063216"/>
            <a:ext cx="579364" cy="49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7399131" y="2514600"/>
            <a:ext cx="1159293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</a:pPr>
            <a:r>
              <a:rPr lang="en-US" sz="1200" b="1" dirty="0" smtClean="0">
                <a:cs typeface="Arial Narrow"/>
              </a:rPr>
              <a:t>FortiManager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257800" y="2514600"/>
            <a:ext cx="2165592" cy="1442284"/>
          </a:xfrm>
          <a:prstGeom prst="rect">
            <a:avLst/>
          </a:prstGeom>
        </p:spPr>
      </p:pic>
      <p:pic>
        <p:nvPicPr>
          <p:cNvPr id="46" name="Picture 45" descr="FortiManager_Icon_Ft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200400"/>
            <a:ext cx="666772" cy="494332"/>
          </a:xfrm>
          <a:prstGeom prst="rect">
            <a:avLst/>
          </a:prstGeom>
        </p:spPr>
      </p:pic>
      <p:sp>
        <p:nvSpPr>
          <p:cNvPr id="47" name="Rounded Rectangular Callout 46"/>
          <p:cNvSpPr/>
          <p:nvPr/>
        </p:nvSpPr>
        <p:spPr bwMode="auto">
          <a:xfrm rot="10800000">
            <a:off x="3733800" y="2895600"/>
            <a:ext cx="914400" cy="838200"/>
          </a:xfrm>
          <a:prstGeom prst="wedgeRoundRectCallout">
            <a:avLst>
              <a:gd name="adj1" fmla="val 93341"/>
              <a:gd name="adj2" fmla="val 32663"/>
              <a:gd name="adj3" fmla="val 16667"/>
            </a:avLst>
          </a:prstGeom>
          <a:gradFill flip="none" rotWithShape="1">
            <a:gsLst>
              <a:gs pos="100000">
                <a:srgbClr val="A5ACB0"/>
              </a:gs>
              <a:gs pos="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976860" y="3468542"/>
            <a:ext cx="4619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050" b="1" dirty="0" smtClean="0"/>
              <a:t>VPN</a:t>
            </a:r>
            <a:endParaRPr lang="en-US" sz="1050" b="1" dirty="0"/>
          </a:p>
        </p:txBody>
      </p:sp>
      <p:pic>
        <p:nvPicPr>
          <p:cNvPr id="49" name="Picture 5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971800"/>
            <a:ext cx="579364" cy="49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" descr="http://www.fortinet.com/sites/default/files/productimages/FGT-1000C_Ft-Top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200" y="2590800"/>
            <a:ext cx="3581400" cy="1208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337755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77" y="274638"/>
            <a:ext cx="8229600" cy="565575"/>
          </a:xfrm>
        </p:spPr>
        <p:txBody>
          <a:bodyPr anchor="ctr"/>
          <a:lstStyle/>
          <a:p>
            <a:r>
              <a:rPr lang="en-US" dirty="0" smtClean="0"/>
              <a:t>The Broadest Network Security Appliance product range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6009"/>
              </p:ext>
            </p:extLst>
          </p:nvPr>
        </p:nvGraphicFramePr>
        <p:xfrm>
          <a:off x="139200" y="1245972"/>
          <a:ext cx="8901469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083605"/>
                <a:gridCol w="1083605"/>
                <a:gridCol w="1083605"/>
                <a:gridCol w="1083605"/>
                <a:gridCol w="1083605"/>
                <a:gridCol w="1083605"/>
                <a:gridCol w="1083605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Chassis &amp; Blades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80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627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3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755174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73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133" y="3956704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295677809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Company Introduction</a:t>
            </a:r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gray">
          <a:xfrm>
            <a:off x="0" y="2017714"/>
            <a:ext cx="9143999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Abgerundetes Rechteck 11"/>
          <p:cNvSpPr/>
          <p:nvPr/>
        </p:nvSpPr>
        <p:spPr bwMode="auto">
          <a:xfrm>
            <a:off x="5341403" y="1933746"/>
            <a:ext cx="2754000" cy="2754000"/>
          </a:xfrm>
          <a:prstGeom prst="roundRect">
            <a:avLst/>
          </a:prstGeom>
          <a:solidFill>
            <a:srgbClr val="FFFFFF"/>
          </a:solidFill>
          <a:ln w="12700">
            <a:noFill/>
            <a:round/>
            <a:headEnd/>
            <a:tailEnd/>
          </a:ln>
          <a:effectLst>
            <a:outerShdw blurRad="127000" dist="127000" dir="18900000" sy="23000" kx="-1200000" algn="b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Abgerundetes Rechteck 12"/>
          <p:cNvSpPr/>
          <p:nvPr/>
        </p:nvSpPr>
        <p:spPr bwMode="auto">
          <a:xfrm>
            <a:off x="8254999" y="4876907"/>
            <a:ext cx="564501" cy="564501"/>
          </a:xfrm>
          <a:prstGeom prst="roundRect">
            <a:avLst/>
          </a:prstGeom>
          <a:solidFill>
            <a:srgbClr val="FFFFFF"/>
          </a:solidFill>
          <a:ln w="12700">
            <a:noFill/>
            <a:round/>
            <a:headEnd/>
            <a:tailEnd/>
          </a:ln>
          <a:effectLst>
            <a:outerShdw blurRad="63500" dist="63500" dir="18900000" sy="23000" kx="-1200000" algn="b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AutoShape 336"/>
          <p:cNvSpPr>
            <a:spLocks noChangeAspect="1" noChangeArrowheads="1"/>
          </p:cNvSpPr>
          <p:nvPr/>
        </p:nvSpPr>
        <p:spPr bwMode="gray">
          <a:xfrm>
            <a:off x="5341403" y="1933746"/>
            <a:ext cx="2750837" cy="2754000"/>
          </a:xfrm>
          <a:prstGeom prst="roundRect">
            <a:avLst>
              <a:gd name="adj" fmla="val 17550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  <a:round/>
            <a:headEnd/>
            <a:tailEnd/>
          </a:ln>
          <a:effectLst>
            <a:outerShdw blurRad="190500" sx="102000" sy="102000" algn="ctr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/>
          </a:sp3d>
        </p:spPr>
        <p:txBody>
          <a:bodyPr wrap="none" anchor="ctr"/>
          <a:lstStyle/>
          <a:p>
            <a:endParaRPr lang="en-US" noProof="1"/>
          </a:p>
        </p:txBody>
      </p:sp>
      <p:sp>
        <p:nvSpPr>
          <p:cNvPr id="8" name="AutoShape 336"/>
          <p:cNvSpPr>
            <a:spLocks noChangeAspect="1" noChangeArrowheads="1"/>
          </p:cNvSpPr>
          <p:nvPr/>
        </p:nvSpPr>
        <p:spPr bwMode="gray">
          <a:xfrm>
            <a:off x="8255000" y="4876259"/>
            <a:ext cx="564501" cy="565150"/>
          </a:xfrm>
          <a:prstGeom prst="roundRect">
            <a:avLst>
              <a:gd name="adj" fmla="val 17550"/>
            </a:avLst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noFill/>
            <a:round/>
            <a:headEnd/>
            <a:tailEnd/>
          </a:ln>
          <a:effectLst>
            <a:outerShdw blurRad="127000" sx="102000" sy="102000" algn="ctr" rotWithShape="0">
              <a:srgbClr val="000000">
                <a:alpha val="40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endParaRPr lang="en-US" noProof="1"/>
          </a:p>
        </p:txBody>
      </p:sp>
      <p:sp>
        <p:nvSpPr>
          <p:cNvPr id="9" name="_text"/>
          <p:cNvSpPr txBox="1">
            <a:spLocks/>
          </p:cNvSpPr>
          <p:nvPr/>
        </p:nvSpPr>
        <p:spPr bwMode="gray">
          <a:xfrm>
            <a:off x="471806" y="182530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Founded</a:t>
            </a:r>
            <a:r>
              <a:rPr kumimoji="0" lang="en-US" sz="2000" b="0" i="0" u="none" strike="noStrike" kern="1200" cap="none" spc="0" normalizeH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  2000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lang="en-US" sz="2000" baseline="0" noProof="1" smtClean="0">
                <a:latin typeface="+mn-lt"/>
                <a:ea typeface="+mn-ea"/>
              </a:rPr>
              <a:t>First Product  2002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IPO  2009 [Nasdaq : FTNT]</a:t>
            </a:r>
            <a:endParaRPr kumimoji="0" lang="en-US" sz="2000" b="0" i="0" u="none" strike="noStrike" kern="1200" cap="none" spc="0" normalizeH="0" baseline="0" noProof="1" smtClean="0">
              <a:ln>
                <a:noFill/>
              </a:ln>
              <a:effectLst/>
              <a:uLnTx/>
              <a:uFillTx/>
              <a:latin typeface="+mn-lt"/>
              <a:ea typeface="+mn-ea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2013 Revenue - $615M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Cash </a:t>
            </a:r>
            <a:r>
              <a:rPr kumimoji="0" lang="en-US" sz="2000" b="0" i="0" u="none" strike="noStrike" kern="1200" cap="none" spc="0" normalizeH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 $888M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lang="en-US" sz="2000" noProof="1" smtClean="0">
                <a:latin typeface="+mn-lt"/>
                <a:ea typeface="+mn-ea"/>
              </a:rPr>
              <a:t>Employees 2400+</a:t>
            </a:r>
            <a:endParaRPr kumimoji="0" lang="en-US" sz="2000" b="0" i="0" u="none" strike="noStrike" kern="1200" cap="none" spc="0" normalizeH="0" noProof="1" smtClean="0">
              <a:ln>
                <a:noFill/>
              </a:ln>
              <a:effectLst/>
              <a:uLnTx/>
              <a:uFillTx/>
              <a:latin typeface="+mn-lt"/>
              <a:ea typeface="+mn-ea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Customers  190,000+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lang="en-US" sz="2000" noProof="1" smtClean="0">
                <a:latin typeface="+mn-lt"/>
                <a:ea typeface="+mn-ea"/>
              </a:rPr>
              <a:t>Appliances Shipped  1.4M+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3</a:t>
            </a:r>
            <a:r>
              <a:rPr kumimoji="0" lang="en-US" sz="2000" b="0" i="0" u="none" strike="noStrike" kern="1200" cap="none" spc="0" normalizeH="0" baseline="3000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rd</a:t>
            </a: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 Largest Network Security Vendor (IDC)</a:t>
            </a:r>
          </a:p>
        </p:txBody>
      </p:sp>
    </p:spTree>
    <p:extLst>
      <p:ext uri="{BB962C8B-B14F-4D97-AF65-F5344CB8AC3E}">
        <p14:creationId xmlns:p14="http://schemas.microsoft.com/office/powerpoint/2010/main" val="255336450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FortiGate</a:t>
            </a:r>
            <a:r>
              <a:rPr lang="en-US" dirty="0" smtClean="0"/>
              <a:t> Cloud Platform – Best Coverage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936910"/>
              </p:ext>
            </p:extLst>
          </p:nvPr>
        </p:nvGraphicFramePr>
        <p:xfrm>
          <a:off x="438296" y="1397000"/>
          <a:ext cx="8271607" cy="431799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327802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</a:tblGrid>
              <a:tr h="4155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  <a:p>
                      <a:pPr algn="l" fontAlgn="ctr"/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7821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FortiADC</a:t>
                      </a:r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485292"/>
            <a:ext cx="419100" cy="257908"/>
          </a:xfrm>
          <a:prstGeom prst="rect">
            <a:avLst/>
          </a:prstGeom>
        </p:spPr>
      </p:pic>
      <p:pic>
        <p:nvPicPr>
          <p:cNvPr id="5" name="Picture 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866292"/>
            <a:ext cx="419100" cy="257908"/>
          </a:xfrm>
          <a:prstGeom prst="rect">
            <a:avLst/>
          </a:prstGeom>
        </p:spPr>
      </p:pic>
      <p:pic>
        <p:nvPicPr>
          <p:cNvPr id="6" name="Picture 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276600"/>
            <a:ext cx="419100" cy="257908"/>
          </a:xfrm>
          <a:prstGeom prst="rect">
            <a:avLst/>
          </a:prstGeom>
        </p:spPr>
      </p:pic>
      <p:pic>
        <p:nvPicPr>
          <p:cNvPr id="7" name="Picture 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704492"/>
            <a:ext cx="419100" cy="257908"/>
          </a:xfrm>
          <a:prstGeom prst="rect">
            <a:avLst/>
          </a:prstGeom>
        </p:spPr>
      </p:pic>
      <p:pic>
        <p:nvPicPr>
          <p:cNvPr id="8" name="Picture 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161692"/>
            <a:ext cx="419100" cy="257908"/>
          </a:xfrm>
          <a:prstGeom prst="rect">
            <a:avLst/>
          </a:prstGeom>
        </p:spPr>
      </p:pic>
      <p:pic>
        <p:nvPicPr>
          <p:cNvPr id="9" name="Picture 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542692"/>
            <a:ext cx="419100" cy="257908"/>
          </a:xfrm>
          <a:prstGeom prst="rect">
            <a:avLst/>
          </a:prstGeom>
        </p:spPr>
      </p:pic>
      <p:pic>
        <p:nvPicPr>
          <p:cNvPr id="10" name="Picture 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5380892"/>
            <a:ext cx="419100" cy="257908"/>
          </a:xfrm>
          <a:prstGeom prst="rect">
            <a:avLst/>
          </a:prstGeom>
        </p:spPr>
      </p:pic>
      <p:pic>
        <p:nvPicPr>
          <p:cNvPr id="11" name="Picture 1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485292"/>
            <a:ext cx="419100" cy="257908"/>
          </a:xfrm>
          <a:prstGeom prst="rect">
            <a:avLst/>
          </a:prstGeom>
        </p:spPr>
      </p:pic>
      <p:pic>
        <p:nvPicPr>
          <p:cNvPr id="12" name="Picture 1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866292"/>
            <a:ext cx="419100" cy="257908"/>
          </a:xfrm>
          <a:prstGeom prst="rect">
            <a:avLst/>
          </a:prstGeom>
        </p:spPr>
      </p:pic>
      <p:pic>
        <p:nvPicPr>
          <p:cNvPr id="13" name="Picture 1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276600"/>
            <a:ext cx="419100" cy="257908"/>
          </a:xfrm>
          <a:prstGeom prst="rect">
            <a:avLst/>
          </a:prstGeom>
        </p:spPr>
      </p:pic>
      <p:pic>
        <p:nvPicPr>
          <p:cNvPr id="14" name="Picture 1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704492"/>
            <a:ext cx="419100" cy="257908"/>
          </a:xfrm>
          <a:prstGeom prst="rect">
            <a:avLst/>
          </a:prstGeom>
        </p:spPr>
      </p:pic>
      <p:pic>
        <p:nvPicPr>
          <p:cNvPr id="15" name="Picture 1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161692"/>
            <a:ext cx="419100" cy="257908"/>
          </a:xfrm>
          <a:prstGeom prst="rect">
            <a:avLst/>
          </a:prstGeom>
        </p:spPr>
      </p:pic>
      <p:pic>
        <p:nvPicPr>
          <p:cNvPr id="16" name="Picture 1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542692"/>
            <a:ext cx="419100" cy="257908"/>
          </a:xfrm>
          <a:prstGeom prst="rect">
            <a:avLst/>
          </a:prstGeom>
        </p:spPr>
      </p:pic>
      <p:pic>
        <p:nvPicPr>
          <p:cNvPr id="17" name="Picture 1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485292"/>
            <a:ext cx="419100" cy="257908"/>
          </a:xfrm>
          <a:prstGeom prst="rect">
            <a:avLst/>
          </a:prstGeom>
        </p:spPr>
      </p:pic>
      <p:pic>
        <p:nvPicPr>
          <p:cNvPr id="18" name="Picture 1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866292"/>
            <a:ext cx="419100" cy="257908"/>
          </a:xfrm>
          <a:prstGeom prst="rect">
            <a:avLst/>
          </a:prstGeom>
        </p:spPr>
      </p:pic>
      <p:pic>
        <p:nvPicPr>
          <p:cNvPr id="19" name="Picture 1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276600"/>
            <a:ext cx="419100" cy="257908"/>
          </a:xfrm>
          <a:prstGeom prst="rect">
            <a:avLst/>
          </a:prstGeom>
        </p:spPr>
      </p:pic>
      <p:pic>
        <p:nvPicPr>
          <p:cNvPr id="20" name="Picture 1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704492"/>
            <a:ext cx="419100" cy="257908"/>
          </a:xfrm>
          <a:prstGeom prst="rect">
            <a:avLst/>
          </a:prstGeom>
        </p:spPr>
      </p:pic>
      <p:pic>
        <p:nvPicPr>
          <p:cNvPr id="21" name="Picture 2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161692"/>
            <a:ext cx="419100" cy="257908"/>
          </a:xfrm>
          <a:prstGeom prst="rect">
            <a:avLst/>
          </a:prstGeom>
        </p:spPr>
      </p:pic>
      <p:pic>
        <p:nvPicPr>
          <p:cNvPr id="22" name="Picture 2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542692"/>
            <a:ext cx="419100" cy="257908"/>
          </a:xfrm>
          <a:prstGeom prst="rect">
            <a:avLst/>
          </a:prstGeom>
        </p:spPr>
      </p:pic>
      <p:pic>
        <p:nvPicPr>
          <p:cNvPr id="23" name="Picture 2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485292"/>
            <a:ext cx="419100" cy="257908"/>
          </a:xfrm>
          <a:prstGeom prst="rect">
            <a:avLst/>
          </a:prstGeom>
        </p:spPr>
      </p:pic>
      <p:pic>
        <p:nvPicPr>
          <p:cNvPr id="24" name="Picture 2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866292"/>
            <a:ext cx="419100" cy="257908"/>
          </a:xfrm>
          <a:prstGeom prst="rect">
            <a:avLst/>
          </a:prstGeom>
        </p:spPr>
      </p:pic>
      <p:pic>
        <p:nvPicPr>
          <p:cNvPr id="25" name="Picture 2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276600"/>
            <a:ext cx="419100" cy="257908"/>
          </a:xfrm>
          <a:prstGeom prst="rect">
            <a:avLst/>
          </a:prstGeom>
        </p:spPr>
      </p:pic>
      <p:pic>
        <p:nvPicPr>
          <p:cNvPr id="26" name="Picture 2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704492"/>
            <a:ext cx="419100" cy="257908"/>
          </a:xfrm>
          <a:prstGeom prst="rect">
            <a:avLst/>
          </a:prstGeom>
        </p:spPr>
      </p:pic>
      <p:pic>
        <p:nvPicPr>
          <p:cNvPr id="27" name="Picture 2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161692"/>
            <a:ext cx="419100" cy="257908"/>
          </a:xfrm>
          <a:prstGeom prst="rect">
            <a:avLst/>
          </a:prstGeom>
        </p:spPr>
      </p:pic>
      <p:pic>
        <p:nvPicPr>
          <p:cNvPr id="28" name="Picture 2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542692"/>
            <a:ext cx="419100" cy="257908"/>
          </a:xfrm>
          <a:prstGeom prst="rect">
            <a:avLst/>
          </a:prstGeom>
        </p:spPr>
      </p:pic>
      <p:pic>
        <p:nvPicPr>
          <p:cNvPr id="29" name="Picture 2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485292"/>
            <a:ext cx="419100" cy="257908"/>
          </a:xfrm>
          <a:prstGeom prst="rect">
            <a:avLst/>
          </a:prstGeom>
        </p:spPr>
      </p:pic>
      <p:pic>
        <p:nvPicPr>
          <p:cNvPr id="30" name="Picture 2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866292"/>
            <a:ext cx="419100" cy="257908"/>
          </a:xfrm>
          <a:prstGeom prst="rect">
            <a:avLst/>
          </a:prstGeom>
        </p:spPr>
      </p:pic>
      <p:pic>
        <p:nvPicPr>
          <p:cNvPr id="31" name="Picture 3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276600"/>
            <a:ext cx="419100" cy="257908"/>
          </a:xfrm>
          <a:prstGeom prst="rect">
            <a:avLst/>
          </a:prstGeom>
        </p:spPr>
      </p:pic>
      <p:pic>
        <p:nvPicPr>
          <p:cNvPr id="32" name="Picture 3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704492"/>
            <a:ext cx="419100" cy="257908"/>
          </a:xfrm>
          <a:prstGeom prst="rect">
            <a:avLst/>
          </a:prstGeom>
        </p:spPr>
      </p:pic>
      <p:pic>
        <p:nvPicPr>
          <p:cNvPr id="35" name="Picture 3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485292"/>
            <a:ext cx="419100" cy="257908"/>
          </a:xfrm>
          <a:prstGeom prst="rect">
            <a:avLst/>
          </a:prstGeom>
        </p:spPr>
      </p:pic>
      <p:pic>
        <p:nvPicPr>
          <p:cNvPr id="36" name="Picture 3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866292"/>
            <a:ext cx="419100" cy="257908"/>
          </a:xfrm>
          <a:prstGeom prst="rect">
            <a:avLst/>
          </a:prstGeom>
        </p:spPr>
      </p:pic>
      <p:pic>
        <p:nvPicPr>
          <p:cNvPr id="37" name="Picture 3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276600"/>
            <a:ext cx="419100" cy="257908"/>
          </a:xfrm>
          <a:prstGeom prst="rect">
            <a:avLst/>
          </a:prstGeom>
        </p:spPr>
      </p:pic>
      <p:pic>
        <p:nvPicPr>
          <p:cNvPr id="38" name="Picture 3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704492"/>
            <a:ext cx="419100" cy="257908"/>
          </a:xfrm>
          <a:prstGeom prst="rect">
            <a:avLst/>
          </a:prstGeom>
        </p:spPr>
      </p:pic>
      <p:pic>
        <p:nvPicPr>
          <p:cNvPr id="41" name="Picture 4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866292"/>
            <a:ext cx="419100" cy="257908"/>
          </a:xfrm>
          <a:prstGeom prst="rect">
            <a:avLst/>
          </a:prstGeom>
        </p:spPr>
      </p:pic>
      <p:pic>
        <p:nvPicPr>
          <p:cNvPr id="42" name="Picture 4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276600"/>
            <a:ext cx="419100" cy="257908"/>
          </a:xfrm>
          <a:prstGeom prst="rect">
            <a:avLst/>
          </a:prstGeom>
        </p:spPr>
      </p:pic>
      <p:pic>
        <p:nvPicPr>
          <p:cNvPr id="43" name="Picture 4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704492"/>
            <a:ext cx="419100" cy="257908"/>
          </a:xfrm>
          <a:prstGeom prst="rect">
            <a:avLst/>
          </a:prstGeom>
        </p:spPr>
      </p:pic>
      <p:pic>
        <p:nvPicPr>
          <p:cNvPr id="44" name="Picture 4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75" y="2485292"/>
            <a:ext cx="419100" cy="257908"/>
          </a:xfrm>
          <a:prstGeom prst="rect">
            <a:avLst/>
          </a:prstGeom>
        </p:spPr>
      </p:pic>
      <p:pic>
        <p:nvPicPr>
          <p:cNvPr id="45" name="Picture 4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2485292"/>
            <a:ext cx="419100" cy="257908"/>
          </a:xfrm>
          <a:prstGeom prst="rect">
            <a:avLst/>
          </a:prstGeom>
        </p:spPr>
      </p:pic>
      <p:pic>
        <p:nvPicPr>
          <p:cNvPr id="46" name="Picture 4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275" y="2485292"/>
            <a:ext cx="419100" cy="257908"/>
          </a:xfrm>
          <a:prstGeom prst="rect">
            <a:avLst/>
          </a:prstGeom>
        </p:spPr>
      </p:pic>
      <p:pic>
        <p:nvPicPr>
          <p:cNvPr id="47" name="Picture 4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485292"/>
            <a:ext cx="419100" cy="257908"/>
          </a:xfrm>
          <a:prstGeom prst="rect">
            <a:avLst/>
          </a:prstGeom>
        </p:spPr>
      </p:pic>
      <p:pic>
        <p:nvPicPr>
          <p:cNvPr id="49" name="Picture 4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3704492"/>
            <a:ext cx="419100" cy="257908"/>
          </a:xfrm>
          <a:prstGeom prst="rect">
            <a:avLst/>
          </a:prstGeom>
        </p:spPr>
      </p:pic>
      <p:pic>
        <p:nvPicPr>
          <p:cNvPr id="50" name="Picture 4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475" y="3704492"/>
            <a:ext cx="419100" cy="257908"/>
          </a:xfrm>
          <a:prstGeom prst="rect">
            <a:avLst/>
          </a:prstGeom>
        </p:spPr>
      </p:pic>
      <p:pic>
        <p:nvPicPr>
          <p:cNvPr id="52" name="Picture 5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4999892"/>
            <a:ext cx="419100" cy="257908"/>
          </a:xfrm>
          <a:prstGeom prst="rect">
            <a:avLst/>
          </a:prstGeom>
        </p:spPr>
      </p:pic>
      <p:pic>
        <p:nvPicPr>
          <p:cNvPr id="53" name="Picture 5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380892"/>
            <a:ext cx="419100" cy="257908"/>
          </a:xfrm>
          <a:prstGeom prst="rect">
            <a:avLst/>
          </a:prstGeom>
        </p:spPr>
      </p:pic>
      <p:pic>
        <p:nvPicPr>
          <p:cNvPr id="54" name="Picture 5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4999892"/>
            <a:ext cx="419100" cy="257908"/>
          </a:xfrm>
          <a:prstGeom prst="rect">
            <a:avLst/>
          </a:prstGeom>
        </p:spPr>
      </p:pic>
      <p:pic>
        <p:nvPicPr>
          <p:cNvPr id="55" name="Picture 5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5380892"/>
            <a:ext cx="419100" cy="257908"/>
          </a:xfrm>
          <a:prstGeom prst="rect">
            <a:avLst/>
          </a:prstGeom>
        </p:spPr>
      </p:pic>
      <p:pic>
        <p:nvPicPr>
          <p:cNvPr id="56" name="Picture 5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380892"/>
            <a:ext cx="419100" cy="257908"/>
          </a:xfrm>
          <a:prstGeom prst="rect">
            <a:avLst/>
          </a:prstGeom>
        </p:spPr>
      </p:pic>
      <p:pic>
        <p:nvPicPr>
          <p:cNvPr id="57" name="Picture 5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28800"/>
            <a:ext cx="762000" cy="468924"/>
          </a:xfrm>
          <a:prstGeom prst="rect">
            <a:avLst/>
          </a:prstGeom>
        </p:spPr>
      </p:pic>
      <p:pic>
        <p:nvPicPr>
          <p:cNvPr id="58" name="Picture 5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480735"/>
            <a:ext cx="419100" cy="25790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4810" y="4704747"/>
            <a:ext cx="2245078" cy="420410"/>
          </a:xfrm>
          <a:prstGeom prst="rect">
            <a:avLst/>
          </a:prstGeom>
        </p:spPr>
      </p:pic>
      <p:cxnSp>
        <p:nvCxnSpPr>
          <p:cNvPr id="40" name="Straight Arrow Connector 39"/>
          <p:cNvCxnSpPr/>
          <p:nvPr/>
        </p:nvCxnSpPr>
        <p:spPr bwMode="auto">
          <a:xfrm flipV="1">
            <a:off x="6815667" y="4106333"/>
            <a:ext cx="0" cy="606778"/>
          </a:xfrm>
          <a:prstGeom prst="straightConnector1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8446364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810690"/>
              </p:ext>
            </p:extLst>
          </p:nvPr>
        </p:nvGraphicFramePr>
        <p:xfrm>
          <a:off x="109752" y="1097105"/>
          <a:ext cx="7025418" cy="511238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41733"/>
                <a:gridCol w="833795"/>
                <a:gridCol w="949978"/>
                <a:gridCol w="949978"/>
                <a:gridCol w="949978"/>
                <a:gridCol w="949978"/>
                <a:gridCol w="949978"/>
              </a:tblGrid>
              <a:tr h="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Fortinet</a:t>
                      </a:r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Check Point</a:t>
                      </a:r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Cisco ASA</a:t>
                      </a:r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Juniper SRX</a:t>
                      </a:r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Palo Alto</a:t>
                      </a:r>
                      <a:endParaRPr 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FireEye</a:t>
                      </a:r>
                      <a:endParaRPr lang="en-US" sz="8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NSS Labs NGFW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NSS Labs IPS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9654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NSS</a:t>
                      </a:r>
                      <a:r>
                        <a:rPr lang="en-US" sz="700" b="1" baseline="0" dirty="0" smtClean="0">
                          <a:solidFill>
                            <a:schemeClr val="bg1"/>
                          </a:solidFill>
                        </a:rPr>
                        <a:t> Labs Data Center Firewall</a:t>
                      </a:r>
                      <a:endParaRPr lang="en-US" sz="7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9654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NSS Labs Data Center IPS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9654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NSS Labs Breach Detection System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ICSA</a:t>
                      </a:r>
                      <a:r>
                        <a:rPr lang="en-US" sz="700" b="1" baseline="0" dirty="0" smtClean="0">
                          <a:solidFill>
                            <a:schemeClr val="bg1"/>
                          </a:solidFill>
                        </a:rPr>
                        <a:t> NGFW Evaluation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9654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BreakingPoint</a:t>
                      </a:r>
                      <a:r>
                        <a:rPr lang="en-US" sz="700" b="1" baseline="0" dirty="0" smtClean="0">
                          <a:solidFill>
                            <a:schemeClr val="bg1"/>
                          </a:solidFill>
                        </a:rPr>
                        <a:t> Resiliency Score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ICSA Firewall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ICSA IPSec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ICSA</a:t>
                      </a:r>
                      <a:r>
                        <a:rPr lang="en-US" sz="700" b="1" baseline="0" dirty="0" smtClean="0">
                          <a:solidFill>
                            <a:schemeClr val="bg1"/>
                          </a:solidFill>
                        </a:rPr>
                        <a:t> SSL VPN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ICSA IPS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ICSA Antivirus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ICSA</a:t>
                      </a:r>
                      <a:r>
                        <a:rPr lang="en-US" sz="700" b="1" baseline="0" dirty="0" smtClean="0">
                          <a:solidFill>
                            <a:schemeClr val="bg1"/>
                          </a:solidFill>
                        </a:rPr>
                        <a:t> WAF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Common Criteria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FIPS 140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DoD UC APL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IPv6</a:t>
                      </a:r>
                      <a:r>
                        <a:rPr lang="en-US" sz="700" b="1" baseline="0" dirty="0" smtClean="0">
                          <a:solidFill>
                            <a:schemeClr val="bg1"/>
                          </a:solidFill>
                        </a:rPr>
                        <a:t> Ready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VB100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AV Comparative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</a:tr>
              <a:tr h="203874">
                <a:tc>
                  <a:txBody>
                    <a:bodyPr/>
                    <a:lstStyle/>
                    <a:p>
                      <a:r>
                        <a:rPr lang="en-US" sz="700" b="1" dirty="0" smtClean="0">
                          <a:solidFill>
                            <a:schemeClr val="bg1"/>
                          </a:solidFill>
                        </a:rPr>
                        <a:t>VBSpam</a:t>
                      </a:r>
                      <a:endParaRPr lang="en-US" sz="7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0" name="Oval 49"/>
          <p:cNvSpPr/>
          <p:nvPr/>
        </p:nvSpPr>
        <p:spPr bwMode="auto">
          <a:xfrm>
            <a:off x="1957235" y="1387131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4659596" y="1385752"/>
            <a:ext cx="163204" cy="142747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38" name="Oval 137"/>
          <p:cNvSpPr/>
          <p:nvPr/>
        </p:nvSpPr>
        <p:spPr bwMode="auto">
          <a:xfrm>
            <a:off x="5618995" y="2997975"/>
            <a:ext cx="162007" cy="1623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50" name="Oval 149"/>
          <p:cNvSpPr/>
          <p:nvPr/>
        </p:nvSpPr>
        <p:spPr bwMode="auto">
          <a:xfrm>
            <a:off x="502332" y="718901"/>
            <a:ext cx="201547" cy="194349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3138" y="680156"/>
            <a:ext cx="7764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Supported</a:t>
            </a:r>
          </a:p>
        </p:txBody>
      </p:sp>
      <p:sp>
        <p:nvSpPr>
          <p:cNvPr id="151" name="Oval 150"/>
          <p:cNvSpPr/>
          <p:nvPr/>
        </p:nvSpPr>
        <p:spPr bwMode="auto">
          <a:xfrm>
            <a:off x="1578103" y="719459"/>
            <a:ext cx="201547" cy="194349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780258" y="680156"/>
            <a:ext cx="10116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Not Supported</a:t>
            </a:r>
          </a:p>
        </p:txBody>
      </p:sp>
      <p:sp>
        <p:nvSpPr>
          <p:cNvPr id="153" name="Oval 152"/>
          <p:cNvSpPr/>
          <p:nvPr/>
        </p:nvSpPr>
        <p:spPr bwMode="auto">
          <a:xfrm>
            <a:off x="2812277" y="715014"/>
            <a:ext cx="201547" cy="194349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3019778" y="680156"/>
            <a:ext cx="5552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Issues</a:t>
            </a:r>
          </a:p>
        </p:txBody>
      </p:sp>
      <p:sp>
        <p:nvSpPr>
          <p:cNvPr id="155" name="Oval 154"/>
          <p:cNvSpPr/>
          <p:nvPr/>
        </p:nvSpPr>
        <p:spPr bwMode="auto">
          <a:xfrm>
            <a:off x="3591913" y="720977"/>
            <a:ext cx="201547" cy="19434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822418" y="680156"/>
            <a:ext cx="10376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PAN scored 53</a:t>
            </a:r>
          </a:p>
        </p:txBody>
      </p:sp>
      <p:sp>
        <p:nvSpPr>
          <p:cNvPr id="157" name="Title 1"/>
          <p:cNvSpPr>
            <a:spLocks noGrp="1"/>
          </p:cNvSpPr>
          <p:nvPr>
            <p:ph type="title"/>
          </p:nvPr>
        </p:nvSpPr>
        <p:spPr>
          <a:xfrm>
            <a:off x="330200" y="105305"/>
            <a:ext cx="8229600" cy="565575"/>
          </a:xfrm>
        </p:spPr>
        <p:txBody>
          <a:bodyPr>
            <a:normAutofit/>
          </a:bodyPr>
          <a:lstStyle/>
          <a:p>
            <a:r>
              <a:rPr lang="en-US" dirty="0" smtClean="0"/>
              <a:t>Certification &amp; 3</a:t>
            </a:r>
            <a:r>
              <a:rPr lang="en-US" baseline="30000" dirty="0" smtClean="0"/>
              <a:t>rd</a:t>
            </a:r>
            <a:r>
              <a:rPr lang="en-US" dirty="0" smtClean="0"/>
              <a:t> party Testing</a:t>
            </a:r>
            <a:endParaRPr lang="en-US" dirty="0"/>
          </a:p>
        </p:txBody>
      </p:sp>
      <p:sp>
        <p:nvSpPr>
          <p:cNvPr id="146" name="Oval 145"/>
          <p:cNvSpPr/>
          <p:nvPr/>
        </p:nvSpPr>
        <p:spPr bwMode="auto">
          <a:xfrm>
            <a:off x="2801666" y="188712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36" name="Oval 135"/>
          <p:cNvSpPr/>
          <p:nvPr/>
        </p:nvSpPr>
        <p:spPr bwMode="auto">
          <a:xfrm>
            <a:off x="1957235" y="1615328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37" name="Oval 136"/>
          <p:cNvSpPr/>
          <p:nvPr/>
        </p:nvSpPr>
        <p:spPr bwMode="auto">
          <a:xfrm>
            <a:off x="1957235" y="1888509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63" name="Oval 162"/>
          <p:cNvSpPr/>
          <p:nvPr/>
        </p:nvSpPr>
        <p:spPr bwMode="auto">
          <a:xfrm>
            <a:off x="1957235" y="2186213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76" name="Oval 175"/>
          <p:cNvSpPr/>
          <p:nvPr/>
        </p:nvSpPr>
        <p:spPr bwMode="auto">
          <a:xfrm>
            <a:off x="1957235" y="2486378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82" name="Oval 181"/>
          <p:cNvSpPr/>
          <p:nvPr/>
        </p:nvSpPr>
        <p:spPr bwMode="auto">
          <a:xfrm>
            <a:off x="1957235" y="2759374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91" name="Oval 190"/>
          <p:cNvSpPr/>
          <p:nvPr/>
        </p:nvSpPr>
        <p:spPr bwMode="auto">
          <a:xfrm>
            <a:off x="1957235" y="3009173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94" name="Oval 193"/>
          <p:cNvSpPr/>
          <p:nvPr/>
        </p:nvSpPr>
        <p:spPr bwMode="auto">
          <a:xfrm>
            <a:off x="1957235" y="3288504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95" name="Oval 194"/>
          <p:cNvSpPr/>
          <p:nvPr/>
        </p:nvSpPr>
        <p:spPr bwMode="auto">
          <a:xfrm>
            <a:off x="1957235" y="3513109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96" name="Oval 195"/>
          <p:cNvSpPr/>
          <p:nvPr/>
        </p:nvSpPr>
        <p:spPr bwMode="auto">
          <a:xfrm>
            <a:off x="1957235" y="3743740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97" name="Oval 196"/>
          <p:cNvSpPr/>
          <p:nvPr/>
        </p:nvSpPr>
        <p:spPr bwMode="auto">
          <a:xfrm>
            <a:off x="1957235" y="3969683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98" name="Oval 197"/>
          <p:cNvSpPr/>
          <p:nvPr/>
        </p:nvSpPr>
        <p:spPr bwMode="auto">
          <a:xfrm>
            <a:off x="1957235" y="4218263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199" name="Oval 198"/>
          <p:cNvSpPr/>
          <p:nvPr/>
        </p:nvSpPr>
        <p:spPr bwMode="auto">
          <a:xfrm>
            <a:off x="1957235" y="4444592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00" name="Oval 199"/>
          <p:cNvSpPr/>
          <p:nvPr/>
        </p:nvSpPr>
        <p:spPr bwMode="auto">
          <a:xfrm>
            <a:off x="1957235" y="4671785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01" name="Oval 200"/>
          <p:cNvSpPr/>
          <p:nvPr/>
        </p:nvSpPr>
        <p:spPr bwMode="auto">
          <a:xfrm>
            <a:off x="1957235" y="5115460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02" name="Oval 201"/>
          <p:cNvSpPr/>
          <p:nvPr/>
        </p:nvSpPr>
        <p:spPr bwMode="auto">
          <a:xfrm>
            <a:off x="1957235" y="5345900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03" name="Oval 202"/>
          <p:cNvSpPr/>
          <p:nvPr/>
        </p:nvSpPr>
        <p:spPr bwMode="auto">
          <a:xfrm>
            <a:off x="1957235" y="4877972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11" name="Oval 210"/>
          <p:cNvSpPr/>
          <p:nvPr/>
        </p:nvSpPr>
        <p:spPr bwMode="auto">
          <a:xfrm>
            <a:off x="1957235" y="5565691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12" name="Oval 211"/>
          <p:cNvSpPr/>
          <p:nvPr/>
        </p:nvSpPr>
        <p:spPr bwMode="auto">
          <a:xfrm>
            <a:off x="1957235" y="5805262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13" name="Oval 212"/>
          <p:cNvSpPr/>
          <p:nvPr/>
        </p:nvSpPr>
        <p:spPr bwMode="auto">
          <a:xfrm>
            <a:off x="1957235" y="6035099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14" name="Oval 213"/>
          <p:cNvSpPr/>
          <p:nvPr/>
        </p:nvSpPr>
        <p:spPr bwMode="auto">
          <a:xfrm>
            <a:off x="2804190" y="1387131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15" name="Oval 214"/>
          <p:cNvSpPr/>
          <p:nvPr/>
        </p:nvSpPr>
        <p:spPr bwMode="auto">
          <a:xfrm>
            <a:off x="2804190" y="1615328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17" name="Oval 216"/>
          <p:cNvSpPr/>
          <p:nvPr/>
        </p:nvSpPr>
        <p:spPr bwMode="auto">
          <a:xfrm>
            <a:off x="2801666" y="218483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18" name="Oval 217"/>
          <p:cNvSpPr/>
          <p:nvPr/>
        </p:nvSpPr>
        <p:spPr bwMode="auto">
          <a:xfrm>
            <a:off x="2801666" y="2484998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19" name="Oval 218"/>
          <p:cNvSpPr/>
          <p:nvPr/>
        </p:nvSpPr>
        <p:spPr bwMode="auto">
          <a:xfrm>
            <a:off x="2801666" y="2757994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0" name="Oval 219"/>
          <p:cNvSpPr/>
          <p:nvPr/>
        </p:nvSpPr>
        <p:spPr bwMode="auto">
          <a:xfrm>
            <a:off x="2801666" y="300779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1" name="Oval 220"/>
          <p:cNvSpPr/>
          <p:nvPr/>
        </p:nvSpPr>
        <p:spPr bwMode="auto">
          <a:xfrm>
            <a:off x="2804190" y="3288504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2" name="Oval 221"/>
          <p:cNvSpPr/>
          <p:nvPr/>
        </p:nvSpPr>
        <p:spPr bwMode="auto">
          <a:xfrm>
            <a:off x="2804190" y="3513109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3" name="Oval 222"/>
          <p:cNvSpPr/>
          <p:nvPr/>
        </p:nvSpPr>
        <p:spPr bwMode="auto">
          <a:xfrm>
            <a:off x="2801666" y="374236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4" name="Oval 223"/>
          <p:cNvSpPr/>
          <p:nvPr/>
        </p:nvSpPr>
        <p:spPr bwMode="auto">
          <a:xfrm>
            <a:off x="2801666" y="396830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5" name="Oval 224"/>
          <p:cNvSpPr/>
          <p:nvPr/>
        </p:nvSpPr>
        <p:spPr bwMode="auto">
          <a:xfrm>
            <a:off x="2801666" y="421688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6" name="Oval 225"/>
          <p:cNvSpPr/>
          <p:nvPr/>
        </p:nvSpPr>
        <p:spPr bwMode="auto">
          <a:xfrm>
            <a:off x="2801666" y="444321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7" name="Oval 226"/>
          <p:cNvSpPr/>
          <p:nvPr/>
        </p:nvSpPr>
        <p:spPr bwMode="auto">
          <a:xfrm>
            <a:off x="2804190" y="4671785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8" name="Oval 227"/>
          <p:cNvSpPr/>
          <p:nvPr/>
        </p:nvSpPr>
        <p:spPr bwMode="auto">
          <a:xfrm>
            <a:off x="2804190" y="4877972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29" name="Oval 228"/>
          <p:cNvSpPr/>
          <p:nvPr/>
        </p:nvSpPr>
        <p:spPr bwMode="auto">
          <a:xfrm>
            <a:off x="2801666" y="511408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0" name="Oval 229"/>
          <p:cNvSpPr/>
          <p:nvPr/>
        </p:nvSpPr>
        <p:spPr bwMode="auto">
          <a:xfrm>
            <a:off x="2804190" y="5345900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1" name="Oval 230"/>
          <p:cNvSpPr/>
          <p:nvPr/>
        </p:nvSpPr>
        <p:spPr bwMode="auto">
          <a:xfrm>
            <a:off x="2804190" y="5565691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2" name="Oval 231"/>
          <p:cNvSpPr/>
          <p:nvPr/>
        </p:nvSpPr>
        <p:spPr bwMode="auto">
          <a:xfrm>
            <a:off x="2801666" y="603371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3" name="Oval 232"/>
          <p:cNvSpPr/>
          <p:nvPr/>
        </p:nvSpPr>
        <p:spPr bwMode="auto">
          <a:xfrm>
            <a:off x="2801666" y="580388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4" name="Oval 233"/>
          <p:cNvSpPr/>
          <p:nvPr/>
        </p:nvSpPr>
        <p:spPr bwMode="auto">
          <a:xfrm>
            <a:off x="3697822" y="1385751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5" name="Oval 234"/>
          <p:cNvSpPr/>
          <p:nvPr/>
        </p:nvSpPr>
        <p:spPr bwMode="auto">
          <a:xfrm>
            <a:off x="3697822" y="1613948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6" name="Oval 235"/>
          <p:cNvSpPr/>
          <p:nvPr/>
        </p:nvSpPr>
        <p:spPr bwMode="auto">
          <a:xfrm>
            <a:off x="3697822" y="188712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7" name="Oval 236"/>
          <p:cNvSpPr/>
          <p:nvPr/>
        </p:nvSpPr>
        <p:spPr bwMode="auto">
          <a:xfrm>
            <a:off x="3697822" y="218483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8" name="Oval 237"/>
          <p:cNvSpPr/>
          <p:nvPr/>
        </p:nvSpPr>
        <p:spPr bwMode="auto">
          <a:xfrm>
            <a:off x="3697822" y="2484998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39" name="Oval 238"/>
          <p:cNvSpPr/>
          <p:nvPr/>
        </p:nvSpPr>
        <p:spPr bwMode="auto">
          <a:xfrm>
            <a:off x="3697822" y="2757994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0" name="Oval 239"/>
          <p:cNvSpPr/>
          <p:nvPr/>
        </p:nvSpPr>
        <p:spPr bwMode="auto">
          <a:xfrm>
            <a:off x="3697822" y="300779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1" name="Oval 240"/>
          <p:cNvSpPr/>
          <p:nvPr/>
        </p:nvSpPr>
        <p:spPr bwMode="auto">
          <a:xfrm>
            <a:off x="3697822" y="3287124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2" name="Oval 241"/>
          <p:cNvSpPr/>
          <p:nvPr/>
        </p:nvSpPr>
        <p:spPr bwMode="auto">
          <a:xfrm>
            <a:off x="3697822" y="351172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3" name="Oval 242"/>
          <p:cNvSpPr/>
          <p:nvPr/>
        </p:nvSpPr>
        <p:spPr bwMode="auto">
          <a:xfrm>
            <a:off x="3697822" y="374236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4" name="Oval 243"/>
          <p:cNvSpPr/>
          <p:nvPr/>
        </p:nvSpPr>
        <p:spPr bwMode="auto">
          <a:xfrm>
            <a:off x="3697822" y="396830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5" name="Oval 244"/>
          <p:cNvSpPr/>
          <p:nvPr/>
        </p:nvSpPr>
        <p:spPr bwMode="auto">
          <a:xfrm>
            <a:off x="3697822" y="421688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6" name="Oval 245"/>
          <p:cNvSpPr/>
          <p:nvPr/>
        </p:nvSpPr>
        <p:spPr bwMode="auto">
          <a:xfrm>
            <a:off x="3697822" y="444321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7" name="Oval 246"/>
          <p:cNvSpPr/>
          <p:nvPr/>
        </p:nvSpPr>
        <p:spPr bwMode="auto">
          <a:xfrm>
            <a:off x="3700346" y="4671785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8" name="Oval 247"/>
          <p:cNvSpPr/>
          <p:nvPr/>
        </p:nvSpPr>
        <p:spPr bwMode="auto">
          <a:xfrm>
            <a:off x="3700346" y="4877972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49" name="Oval 248"/>
          <p:cNvSpPr/>
          <p:nvPr/>
        </p:nvSpPr>
        <p:spPr bwMode="auto">
          <a:xfrm>
            <a:off x="3700346" y="5115460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0" name="Oval 249"/>
          <p:cNvSpPr/>
          <p:nvPr/>
        </p:nvSpPr>
        <p:spPr bwMode="auto">
          <a:xfrm>
            <a:off x="3697822" y="534452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1" name="Oval 250"/>
          <p:cNvSpPr/>
          <p:nvPr/>
        </p:nvSpPr>
        <p:spPr bwMode="auto">
          <a:xfrm>
            <a:off x="3697822" y="5564311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2" name="Oval 251"/>
          <p:cNvSpPr/>
          <p:nvPr/>
        </p:nvSpPr>
        <p:spPr bwMode="auto">
          <a:xfrm>
            <a:off x="3697822" y="580388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3" name="Oval 252"/>
          <p:cNvSpPr/>
          <p:nvPr/>
        </p:nvSpPr>
        <p:spPr bwMode="auto">
          <a:xfrm>
            <a:off x="3697822" y="603371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4" name="Oval 253"/>
          <p:cNvSpPr/>
          <p:nvPr/>
        </p:nvSpPr>
        <p:spPr bwMode="auto">
          <a:xfrm>
            <a:off x="4659596" y="1613949"/>
            <a:ext cx="163204" cy="142747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5" name="Oval 254"/>
          <p:cNvSpPr/>
          <p:nvPr/>
        </p:nvSpPr>
        <p:spPr bwMode="auto">
          <a:xfrm>
            <a:off x="4659596" y="1887130"/>
            <a:ext cx="163204" cy="142747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6" name="Oval 255"/>
          <p:cNvSpPr/>
          <p:nvPr/>
        </p:nvSpPr>
        <p:spPr bwMode="auto">
          <a:xfrm>
            <a:off x="4659596" y="2184834"/>
            <a:ext cx="163204" cy="142747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7" name="Oval 256"/>
          <p:cNvSpPr/>
          <p:nvPr/>
        </p:nvSpPr>
        <p:spPr bwMode="auto">
          <a:xfrm>
            <a:off x="4659596" y="2484999"/>
            <a:ext cx="163204" cy="142747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8" name="Oval 257"/>
          <p:cNvSpPr/>
          <p:nvPr/>
        </p:nvSpPr>
        <p:spPr bwMode="auto">
          <a:xfrm>
            <a:off x="4660071" y="2757994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59" name="Oval 258"/>
          <p:cNvSpPr/>
          <p:nvPr/>
        </p:nvSpPr>
        <p:spPr bwMode="auto">
          <a:xfrm>
            <a:off x="4660071" y="300779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0" name="Oval 259"/>
          <p:cNvSpPr/>
          <p:nvPr/>
        </p:nvSpPr>
        <p:spPr bwMode="auto">
          <a:xfrm>
            <a:off x="4662595" y="3288504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1" name="Oval 260"/>
          <p:cNvSpPr/>
          <p:nvPr/>
        </p:nvSpPr>
        <p:spPr bwMode="auto">
          <a:xfrm>
            <a:off x="4662595" y="3513109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2" name="Oval 261"/>
          <p:cNvSpPr/>
          <p:nvPr/>
        </p:nvSpPr>
        <p:spPr bwMode="auto">
          <a:xfrm>
            <a:off x="4660071" y="374236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3" name="Oval 262"/>
          <p:cNvSpPr/>
          <p:nvPr/>
        </p:nvSpPr>
        <p:spPr bwMode="auto">
          <a:xfrm>
            <a:off x="4660071" y="396830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4" name="Oval 263"/>
          <p:cNvSpPr/>
          <p:nvPr/>
        </p:nvSpPr>
        <p:spPr bwMode="auto">
          <a:xfrm>
            <a:off x="4660071" y="421688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5" name="Oval 264"/>
          <p:cNvSpPr/>
          <p:nvPr/>
        </p:nvSpPr>
        <p:spPr bwMode="auto">
          <a:xfrm>
            <a:off x="4660071" y="444321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6" name="Oval 265"/>
          <p:cNvSpPr/>
          <p:nvPr/>
        </p:nvSpPr>
        <p:spPr bwMode="auto">
          <a:xfrm>
            <a:off x="4662595" y="4671785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7" name="Oval 266"/>
          <p:cNvSpPr/>
          <p:nvPr/>
        </p:nvSpPr>
        <p:spPr bwMode="auto">
          <a:xfrm>
            <a:off x="4662595" y="4877972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8" name="Oval 267"/>
          <p:cNvSpPr/>
          <p:nvPr/>
        </p:nvSpPr>
        <p:spPr bwMode="auto">
          <a:xfrm>
            <a:off x="4662595" y="5115460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69" name="Oval 268"/>
          <p:cNvSpPr/>
          <p:nvPr/>
        </p:nvSpPr>
        <p:spPr bwMode="auto">
          <a:xfrm>
            <a:off x="4662595" y="5345900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0" name="Oval 269"/>
          <p:cNvSpPr/>
          <p:nvPr/>
        </p:nvSpPr>
        <p:spPr bwMode="auto">
          <a:xfrm>
            <a:off x="4660071" y="5564311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1" name="Oval 270"/>
          <p:cNvSpPr/>
          <p:nvPr/>
        </p:nvSpPr>
        <p:spPr bwMode="auto">
          <a:xfrm>
            <a:off x="4660071" y="580388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2" name="Oval 271"/>
          <p:cNvSpPr/>
          <p:nvPr/>
        </p:nvSpPr>
        <p:spPr bwMode="auto">
          <a:xfrm>
            <a:off x="4660071" y="603371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3" name="Oval 272"/>
          <p:cNvSpPr/>
          <p:nvPr/>
        </p:nvSpPr>
        <p:spPr bwMode="auto">
          <a:xfrm>
            <a:off x="5621395" y="1387131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4" name="Oval 273"/>
          <p:cNvSpPr/>
          <p:nvPr/>
        </p:nvSpPr>
        <p:spPr bwMode="auto">
          <a:xfrm>
            <a:off x="5621395" y="1615328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5" name="Oval 274"/>
          <p:cNvSpPr/>
          <p:nvPr/>
        </p:nvSpPr>
        <p:spPr bwMode="auto">
          <a:xfrm>
            <a:off x="5618871" y="188712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6" name="Oval 275"/>
          <p:cNvSpPr/>
          <p:nvPr/>
        </p:nvSpPr>
        <p:spPr bwMode="auto">
          <a:xfrm>
            <a:off x="5618871" y="218483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7" name="Oval 276"/>
          <p:cNvSpPr/>
          <p:nvPr/>
        </p:nvSpPr>
        <p:spPr bwMode="auto">
          <a:xfrm>
            <a:off x="5618871" y="2484998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8" name="Oval 277"/>
          <p:cNvSpPr/>
          <p:nvPr/>
        </p:nvSpPr>
        <p:spPr bwMode="auto">
          <a:xfrm>
            <a:off x="5618871" y="2757994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9" name="Oval 278"/>
          <p:cNvSpPr/>
          <p:nvPr/>
        </p:nvSpPr>
        <p:spPr bwMode="auto">
          <a:xfrm>
            <a:off x="5621395" y="3288504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80" name="Oval 279"/>
          <p:cNvSpPr/>
          <p:nvPr/>
        </p:nvSpPr>
        <p:spPr bwMode="auto">
          <a:xfrm>
            <a:off x="5618871" y="396830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81" name="Oval 280"/>
          <p:cNvSpPr/>
          <p:nvPr/>
        </p:nvSpPr>
        <p:spPr bwMode="auto">
          <a:xfrm>
            <a:off x="5618871" y="374236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82" name="Oval 281"/>
          <p:cNvSpPr/>
          <p:nvPr/>
        </p:nvSpPr>
        <p:spPr bwMode="auto">
          <a:xfrm>
            <a:off x="5618871" y="351172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83" name="Oval 282"/>
          <p:cNvSpPr/>
          <p:nvPr/>
        </p:nvSpPr>
        <p:spPr bwMode="auto">
          <a:xfrm>
            <a:off x="5618871" y="421688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84" name="Oval 283"/>
          <p:cNvSpPr/>
          <p:nvPr/>
        </p:nvSpPr>
        <p:spPr bwMode="auto">
          <a:xfrm>
            <a:off x="5618871" y="444321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89" name="Oval 288"/>
          <p:cNvSpPr/>
          <p:nvPr/>
        </p:nvSpPr>
        <p:spPr bwMode="auto">
          <a:xfrm>
            <a:off x="5621395" y="4671785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0" name="Oval 289"/>
          <p:cNvSpPr/>
          <p:nvPr/>
        </p:nvSpPr>
        <p:spPr bwMode="auto">
          <a:xfrm>
            <a:off x="5621395" y="4877972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1" name="Oval 290"/>
          <p:cNvSpPr/>
          <p:nvPr/>
        </p:nvSpPr>
        <p:spPr bwMode="auto">
          <a:xfrm>
            <a:off x="5621395" y="5115460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2" name="Oval 291"/>
          <p:cNvSpPr/>
          <p:nvPr/>
        </p:nvSpPr>
        <p:spPr bwMode="auto">
          <a:xfrm>
            <a:off x="5618871" y="534452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3" name="Oval 292"/>
          <p:cNvSpPr/>
          <p:nvPr/>
        </p:nvSpPr>
        <p:spPr bwMode="auto">
          <a:xfrm>
            <a:off x="5618871" y="5564311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4" name="Oval 293"/>
          <p:cNvSpPr/>
          <p:nvPr/>
        </p:nvSpPr>
        <p:spPr bwMode="auto">
          <a:xfrm>
            <a:off x="5618871" y="580388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5" name="Oval 294"/>
          <p:cNvSpPr/>
          <p:nvPr/>
        </p:nvSpPr>
        <p:spPr bwMode="auto">
          <a:xfrm>
            <a:off x="5618871" y="603371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6" name="Oval 295"/>
          <p:cNvSpPr/>
          <p:nvPr/>
        </p:nvSpPr>
        <p:spPr bwMode="auto">
          <a:xfrm>
            <a:off x="6576375" y="1385752"/>
            <a:ext cx="163204" cy="142747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7" name="Oval 296"/>
          <p:cNvSpPr/>
          <p:nvPr/>
        </p:nvSpPr>
        <p:spPr bwMode="auto">
          <a:xfrm>
            <a:off x="6576850" y="1613948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8" name="Oval 297"/>
          <p:cNvSpPr/>
          <p:nvPr/>
        </p:nvSpPr>
        <p:spPr bwMode="auto">
          <a:xfrm>
            <a:off x="6576850" y="188712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99" name="Oval 298"/>
          <p:cNvSpPr/>
          <p:nvPr/>
        </p:nvSpPr>
        <p:spPr bwMode="auto">
          <a:xfrm>
            <a:off x="6576850" y="218483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0" name="Oval 299"/>
          <p:cNvSpPr/>
          <p:nvPr/>
        </p:nvSpPr>
        <p:spPr bwMode="auto">
          <a:xfrm>
            <a:off x="6576850" y="2484998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1" name="Oval 300"/>
          <p:cNvSpPr/>
          <p:nvPr/>
        </p:nvSpPr>
        <p:spPr bwMode="auto">
          <a:xfrm>
            <a:off x="6576850" y="2757994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2" name="Oval 301"/>
          <p:cNvSpPr/>
          <p:nvPr/>
        </p:nvSpPr>
        <p:spPr bwMode="auto">
          <a:xfrm>
            <a:off x="6576850" y="300779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3" name="Oval 302"/>
          <p:cNvSpPr/>
          <p:nvPr/>
        </p:nvSpPr>
        <p:spPr bwMode="auto">
          <a:xfrm>
            <a:off x="6576850" y="3287124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4" name="Oval 303"/>
          <p:cNvSpPr/>
          <p:nvPr/>
        </p:nvSpPr>
        <p:spPr bwMode="auto">
          <a:xfrm>
            <a:off x="6576850" y="351172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5" name="Oval 304"/>
          <p:cNvSpPr/>
          <p:nvPr/>
        </p:nvSpPr>
        <p:spPr bwMode="auto">
          <a:xfrm>
            <a:off x="6576850" y="374236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6" name="Oval 305"/>
          <p:cNvSpPr/>
          <p:nvPr/>
        </p:nvSpPr>
        <p:spPr bwMode="auto">
          <a:xfrm>
            <a:off x="6576850" y="396830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7" name="Oval 306"/>
          <p:cNvSpPr/>
          <p:nvPr/>
        </p:nvSpPr>
        <p:spPr bwMode="auto">
          <a:xfrm>
            <a:off x="6576850" y="4216883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8" name="Oval 307"/>
          <p:cNvSpPr/>
          <p:nvPr/>
        </p:nvSpPr>
        <p:spPr bwMode="auto">
          <a:xfrm>
            <a:off x="6576850" y="444321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09" name="Oval 308"/>
          <p:cNvSpPr/>
          <p:nvPr/>
        </p:nvSpPr>
        <p:spPr bwMode="auto">
          <a:xfrm>
            <a:off x="6579374" y="4671785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10" name="Oval 309"/>
          <p:cNvSpPr/>
          <p:nvPr/>
        </p:nvSpPr>
        <p:spPr bwMode="auto">
          <a:xfrm>
            <a:off x="6579374" y="4877972"/>
            <a:ext cx="157206" cy="139988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11" name="Oval 310"/>
          <p:cNvSpPr/>
          <p:nvPr/>
        </p:nvSpPr>
        <p:spPr bwMode="auto">
          <a:xfrm>
            <a:off x="6576850" y="534452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12" name="Oval 311"/>
          <p:cNvSpPr/>
          <p:nvPr/>
        </p:nvSpPr>
        <p:spPr bwMode="auto">
          <a:xfrm>
            <a:off x="6576850" y="5564311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13" name="Oval 312"/>
          <p:cNvSpPr/>
          <p:nvPr/>
        </p:nvSpPr>
        <p:spPr bwMode="auto">
          <a:xfrm>
            <a:off x="6576850" y="5803882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14" name="Oval 313"/>
          <p:cNvSpPr/>
          <p:nvPr/>
        </p:nvSpPr>
        <p:spPr bwMode="auto">
          <a:xfrm>
            <a:off x="6576850" y="6033719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315" name="Oval 314"/>
          <p:cNvSpPr/>
          <p:nvPr/>
        </p:nvSpPr>
        <p:spPr bwMode="auto">
          <a:xfrm>
            <a:off x="6576850" y="5114080"/>
            <a:ext cx="162254" cy="1427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l">
              <a:defRPr/>
            </a:pPr>
            <a:endParaRPr lang="en-US" sz="2400" dirty="0">
              <a:latin typeface="Arial" charset="0"/>
              <a:ea typeface="ＭＳ Ｐゴシック" charset="-128"/>
            </a:endParaRPr>
          </a:p>
        </p:txBody>
      </p:sp>
      <p:pic>
        <p:nvPicPr>
          <p:cNvPr id="316" name="Picture 3" descr="C:\Users\jmaddison\AppData\Local\Temp\Rar$DIa0.734\AV Comparitives logo.g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679" y="5143989"/>
            <a:ext cx="679145" cy="679145"/>
          </a:xfrm>
          <a:prstGeom prst="rect">
            <a:avLst/>
          </a:prstGeom>
          <a:noFill/>
        </p:spPr>
      </p:pic>
      <p:pic>
        <p:nvPicPr>
          <p:cNvPr id="317" name="Picture 6" descr="C:\Users\jmaddison\AppData\Local\Temp\Rar$DIa0.153\ICSA_Certified_2C_knockout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3510" y="2783242"/>
            <a:ext cx="1169483" cy="659306"/>
          </a:xfrm>
          <a:prstGeom prst="rect">
            <a:avLst/>
          </a:prstGeom>
          <a:noFill/>
        </p:spPr>
      </p:pic>
      <p:pic>
        <p:nvPicPr>
          <p:cNvPr id="318" name="Picture 9" descr="C:\Users\jmaddison\AppData\Local\Temp\Rar$DIa0.659\nsslabs_award_recommend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5603" y="1459770"/>
            <a:ext cx="1005297" cy="1053680"/>
          </a:xfrm>
          <a:prstGeom prst="rect">
            <a:avLst/>
          </a:prstGeom>
          <a:noFill/>
        </p:spPr>
      </p:pic>
      <p:pic>
        <p:nvPicPr>
          <p:cNvPr id="319" name="Picture 3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3622" y="3844503"/>
            <a:ext cx="589258" cy="884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784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 bwMode="auto">
          <a:xfrm>
            <a:off x="4860329" y="1609725"/>
            <a:ext cx="2152650" cy="4249544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669579" y="1609725"/>
            <a:ext cx="2152650" cy="4249544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NSS Labs – Third Party Validation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 bwMode="auto">
          <a:xfrm>
            <a:off x="4860328" y="1133475"/>
            <a:ext cx="2152650" cy="4476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24553" y="1133475"/>
            <a:ext cx="2187876" cy="4476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669579" y="1133475"/>
            <a:ext cx="2152650" cy="4476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21678" y="1609725"/>
            <a:ext cx="2200276" cy="4249544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3103" y="3068820"/>
            <a:ext cx="2333625" cy="2626682"/>
          </a:xfrm>
        </p:spPr>
        <p:txBody>
          <a:bodyPr/>
          <a:lstStyle/>
          <a:p>
            <a:pPr marL="342900" indent="-342900">
              <a:buClrTx/>
            </a:pPr>
            <a:r>
              <a:rPr lang="en-US" sz="1600" dirty="0" smtClean="0"/>
              <a:t>100% Overall Protection</a:t>
            </a:r>
          </a:p>
          <a:p>
            <a:pPr marL="515937" lvl="1" indent="-228600">
              <a:buClrTx/>
            </a:pPr>
            <a:r>
              <a:rPr lang="en-US" sz="1200" dirty="0" smtClean="0"/>
              <a:t>Stability &amp; Reliability</a:t>
            </a:r>
          </a:p>
          <a:p>
            <a:pPr marL="515937" lvl="1" indent="-228600">
              <a:buClrTx/>
            </a:pPr>
            <a:r>
              <a:rPr lang="en-US" sz="1200" dirty="0" smtClean="0"/>
              <a:t>Firewall Enforcement</a:t>
            </a:r>
          </a:p>
          <a:p>
            <a:pPr marL="515937" lvl="1" indent="-228600">
              <a:buClrTx/>
            </a:pPr>
            <a:r>
              <a:rPr lang="en-US" sz="1200" dirty="0" smtClean="0"/>
              <a:t>Security Effectiveness</a:t>
            </a:r>
          </a:p>
          <a:p>
            <a:pPr marL="342900" indent="-342900">
              <a:buClrTx/>
            </a:pPr>
            <a:r>
              <a:rPr lang="en-US" sz="1600" dirty="0" smtClean="0"/>
              <a:t>Lowest TCO</a:t>
            </a:r>
          </a:p>
          <a:p>
            <a:pPr marL="515937" lvl="1" indent="-228600">
              <a:buClrTx/>
            </a:pPr>
            <a:r>
              <a:rPr lang="en-US" sz="1200" dirty="0" smtClean="0"/>
              <a:t>$2 / Protected Mbps</a:t>
            </a:r>
          </a:p>
          <a:p>
            <a:pPr marL="342900" indent="-342900">
              <a:buClrTx/>
            </a:pPr>
            <a:r>
              <a:rPr lang="en-US" sz="1600" dirty="0" smtClean="0">
                <a:solidFill>
                  <a:srgbClr val="000000"/>
                </a:solidFill>
                <a:latin typeface="Arial Narrow" charset="0"/>
              </a:rPr>
              <a:t>Lowest Latency</a:t>
            </a:r>
          </a:p>
          <a:p>
            <a:pPr marL="515937" lvl="1" indent="-228600">
              <a:buClrTx/>
              <a:defRPr/>
            </a:pPr>
            <a:r>
              <a:rPr lang="en-US" sz="1200" dirty="0" smtClean="0">
                <a:ea typeface="Arial Narrow" pitchFamily="34" charset="0"/>
              </a:rPr>
              <a:t>5 </a:t>
            </a:r>
            <a:r>
              <a:rPr lang="el-GR" sz="1200" dirty="0" smtClean="0">
                <a:ea typeface="Arial Narrow" pitchFamily="34" charset="0"/>
              </a:rPr>
              <a:t>μ</a:t>
            </a:r>
            <a:r>
              <a:rPr lang="en-US" sz="1200" dirty="0" smtClean="0">
                <a:ea typeface="Arial Narrow" pitchFamily="34" charset="0"/>
              </a:rPr>
              <a:t>s latency 64 byte packets</a:t>
            </a:r>
          </a:p>
          <a:p>
            <a:pPr>
              <a:buFont typeface="Lucida Grande"/>
              <a:buChar char="»"/>
              <a:defRPr/>
            </a:pPr>
            <a:endParaRPr lang="en-US" sz="1600" dirty="0" smtClean="0">
              <a:ea typeface="Arial Narrow" pitchFamily="34" charset="0"/>
            </a:endParaRPr>
          </a:p>
          <a:p>
            <a:pPr>
              <a:buClrTx/>
              <a:buNone/>
            </a:pPr>
            <a:endParaRPr lang="en-US" sz="1600" dirty="0"/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2755303" y="3097279"/>
            <a:ext cx="2085975" cy="206692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Top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 2 vendors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96% Overall Protection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lang="en-US" sz="1600" kern="0" dirty="0" smtClean="0">
                <a:solidFill>
                  <a:srgbClr val="1B232A"/>
                </a:solidFill>
                <a:latin typeface="Arial Narrow"/>
                <a:ea typeface="ＭＳ Ｐゴシック" charset="-128"/>
                <a:cs typeface="Arial Narrow"/>
              </a:rPr>
              <a:t>Passed 100% Evasion Tests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6.25 Gbps IPS performance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lang="en-US" sz="1600" kern="0" dirty="0" smtClean="0">
                <a:solidFill>
                  <a:srgbClr val="1B232A"/>
                </a:solidFill>
                <a:latin typeface="Arial Narrow"/>
                <a:ea typeface="ＭＳ Ｐゴシック" charset="-128"/>
                <a:cs typeface="Arial Narrow"/>
              </a:rPr>
              <a:t>Ultra low latency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ＭＳ Ｐゴシック" charset="-128"/>
              <a:cs typeface="Arial Narrow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4864220" y="3111336"/>
            <a:ext cx="2215434" cy="206692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96%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 Overall Protection</a:t>
            </a:r>
          </a:p>
          <a:p>
            <a:pPr marL="173038" indent="-173038">
              <a:spcBef>
                <a:spcPct val="20000"/>
              </a:spcBef>
              <a:buSzPct val="100000"/>
              <a:buFont typeface="Arial" charset="0"/>
              <a:buChar char="•"/>
            </a:pPr>
            <a:r>
              <a:rPr lang="en-US" sz="1600" kern="0" dirty="0" smtClean="0">
                <a:solidFill>
                  <a:srgbClr val="1B232A"/>
                </a:solidFill>
                <a:latin typeface="Arial Narrow"/>
                <a:ea typeface="ＭＳ Ｐゴシック" charset="-128"/>
                <a:cs typeface="Arial Narrow"/>
              </a:rPr>
              <a:t>Passed 100% Evasion Tests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ＭＳ Ｐゴシック" charset="-128"/>
              <a:cs typeface="Arial Narrow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487" y="1614840"/>
            <a:ext cx="981985" cy="127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6238" y="1625221"/>
            <a:ext cx="972515" cy="125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3191" y="1625220"/>
            <a:ext cx="1040616" cy="127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852" y="1627369"/>
            <a:ext cx="995681" cy="128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957359" y="2874602"/>
            <a:ext cx="10935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800C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64777" y="2881422"/>
            <a:ext cx="116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3240C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367580" y="2866860"/>
            <a:ext cx="116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3600C</a:t>
            </a:r>
          </a:p>
        </p:txBody>
      </p:sp>
      <p:pic>
        <p:nvPicPr>
          <p:cNvPr id="3" name="Picture 2" descr="Network Firewall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921" y="1128786"/>
            <a:ext cx="1322350" cy="442161"/>
          </a:xfrm>
          <a:prstGeom prst="rect">
            <a:avLst/>
          </a:prstGeom>
          <a:noFill/>
        </p:spPr>
      </p:pic>
      <p:pic>
        <p:nvPicPr>
          <p:cNvPr id="1028" name="Picture 4" descr="http://www.sonicwall.com/us/shared/image/NSS-Labs-2013-NGFW-SVM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1856" y="1627668"/>
            <a:ext cx="988616" cy="1264388"/>
          </a:xfrm>
          <a:prstGeom prst="rect">
            <a:avLst/>
          </a:prstGeom>
          <a:noFill/>
        </p:spPr>
      </p:pic>
      <p:pic>
        <p:nvPicPr>
          <p:cNvPr id="1030" name="Picture 6" descr="http://www.sonicwall.com/us/shared/image/NSS-Labs-2013-NGFW-SVM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5633" y="1638302"/>
            <a:ext cx="963674" cy="1232489"/>
          </a:xfrm>
          <a:prstGeom prst="rect">
            <a:avLst/>
          </a:prstGeom>
          <a:noFill/>
        </p:spPr>
      </p:pic>
      <p:pic>
        <p:nvPicPr>
          <p:cNvPr id="1034" name="Picture 10" descr="Network IPS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4209" y="1150051"/>
            <a:ext cx="1311718" cy="438606"/>
          </a:xfrm>
          <a:prstGeom prst="rect">
            <a:avLst/>
          </a:prstGeom>
          <a:noFill/>
        </p:spPr>
      </p:pic>
      <p:pic>
        <p:nvPicPr>
          <p:cNvPr id="1036" name="Picture 12" descr="Next Generation Firewall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3250" y="1150051"/>
            <a:ext cx="1311719" cy="438607"/>
          </a:xfrm>
          <a:prstGeom prst="rect">
            <a:avLst/>
          </a:prstGeom>
          <a:noFill/>
        </p:spPr>
      </p:pic>
      <p:pic>
        <p:nvPicPr>
          <p:cNvPr id="31" name="Picture 8" descr="C:\Users\jmaddison\AppData\Local\Temp\Rar$DIa0.426\HomeBanner_NSS_TriplePlay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8797" y="4599441"/>
            <a:ext cx="4430825" cy="13735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9322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Breach Detection Systems (BDS) Security Value Map 2014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64267" y="6304002"/>
            <a:ext cx="49936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  <a:hlinkClick r:id="rId2"/>
              </a:rPr>
              <a:t>http://www.fortinet.com/sites/default/files/whitepapers/NSS-Labs-2014-BDS-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  <a:hlinkClick r:id="rId2"/>
              </a:rPr>
              <a:t>SVM.pdf</a:t>
            </a:r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/>
            </a:r>
            <a:b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</a:br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831" y="1202265"/>
            <a:ext cx="5071702" cy="501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806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 bwMode="auto">
          <a:xfrm>
            <a:off x="1282287" y="2305521"/>
            <a:ext cx="6719676" cy="3476775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Core Product Extension</a:t>
            </a:r>
            <a:endParaRPr lang="en-US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567" y="3555583"/>
            <a:ext cx="8255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967565" y="1548977"/>
            <a:ext cx="3489300" cy="565575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Connected UTM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57917" y="1627402"/>
            <a:ext cx="3489300" cy="565575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Extended NGFW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1092" y="4615469"/>
            <a:ext cx="5428502" cy="565575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High Performance Data Center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330200" y="1524000"/>
            <a:ext cx="3504331" cy="2803475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5437389" y="1466807"/>
            <a:ext cx="3444425" cy="2848339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369891" y="4549397"/>
            <a:ext cx="8470492" cy="1578110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45217" y="2109247"/>
            <a:ext cx="7093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FortiWiFi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13" name="Picture 12" descr="FortiSwitch_Icon_F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234" y="3191284"/>
            <a:ext cx="729495" cy="59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0" descr="FortiWifi_Icon_F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206" y="2337357"/>
            <a:ext cx="729494" cy="552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712498" y="2984605"/>
            <a:ext cx="89723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FortiSwitch</a:t>
            </a:r>
          </a:p>
        </p:txBody>
      </p:sp>
      <p:pic>
        <p:nvPicPr>
          <p:cNvPr id="16" name="Picture 3" descr="FortiAP_Icon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650" y="2356830"/>
            <a:ext cx="729494" cy="54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762063" y="2121576"/>
            <a:ext cx="6487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FortiAP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38589" y="2972276"/>
            <a:ext cx="83687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FortiClient</a:t>
            </a:r>
          </a:p>
        </p:txBody>
      </p:sp>
      <p:pic>
        <p:nvPicPr>
          <p:cNvPr id="19" name="Picture 1" descr="FortiClient_Icon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401" y="3205941"/>
            <a:ext cx="739315" cy="5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 descr="FortiVoice_Icon_F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613" y="2335769"/>
            <a:ext cx="729494" cy="54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636226" y="2106056"/>
            <a:ext cx="81143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FortiVoice</a:t>
            </a:r>
          </a:p>
        </p:txBody>
      </p:sp>
      <p:pic>
        <p:nvPicPr>
          <p:cNvPr id="22" name="Picture 32" descr="FortiExtender_Icon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695" y="3164120"/>
            <a:ext cx="794027" cy="596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540690" y="2945521"/>
            <a:ext cx="103759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FortiExtender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2764" y="2562773"/>
            <a:ext cx="746502" cy="55987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947282" y="2285647"/>
            <a:ext cx="103085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FortiSandbox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27" name="Picture 14" descr="FortiAuthenticator_Icon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168" y="2579381"/>
            <a:ext cx="727617" cy="53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1970614" y="2180954"/>
            <a:ext cx="9915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 dirty="0" smtClean="0">
                <a:solidFill>
                  <a:srgbClr val="5E7381"/>
                </a:solidFill>
              </a:rPr>
              <a:t>Forti</a:t>
            </a:r>
          </a:p>
          <a:p>
            <a:pPr algn="ctr" eaLnBrk="1" hangingPunct="1"/>
            <a:r>
              <a:rPr lang="en-US" sz="1000" b="1" dirty="0" smtClean="0">
                <a:solidFill>
                  <a:srgbClr val="5E7381"/>
                </a:solidFill>
              </a:rPr>
              <a:t>Authenticator</a:t>
            </a:r>
            <a:endParaRPr lang="en-US" sz="1000" b="1" dirty="0">
              <a:solidFill>
                <a:srgbClr val="5E7381"/>
              </a:solidFill>
            </a:endParaRPr>
          </a:p>
          <a:p>
            <a:pPr algn="ctr" eaLnBrk="1" hangingPunct="1"/>
            <a:endParaRPr lang="en-US" sz="1000" b="1" dirty="0">
              <a:solidFill>
                <a:srgbClr val="5E7381"/>
              </a:solidFill>
            </a:endParaRPr>
          </a:p>
        </p:txBody>
      </p:sp>
      <p:pic>
        <p:nvPicPr>
          <p:cNvPr id="30" name="Picture 12" descr="FortiCache_Icon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944" y="3526432"/>
            <a:ext cx="724840" cy="53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3"/>
          <p:cNvSpPr txBox="1">
            <a:spLocks noChangeArrowheads="1"/>
          </p:cNvSpPr>
          <p:nvPr/>
        </p:nvSpPr>
        <p:spPr bwMode="auto">
          <a:xfrm>
            <a:off x="1062313" y="3203126"/>
            <a:ext cx="8640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b="1" dirty="0">
                <a:solidFill>
                  <a:srgbClr val="5E7381"/>
                </a:solidFill>
              </a:rPr>
              <a:t>FortiCache</a:t>
            </a:r>
          </a:p>
          <a:p>
            <a:pPr eaLnBrk="1" hangingPunct="1"/>
            <a:endParaRPr lang="en-US" sz="1000" b="1" dirty="0">
              <a:solidFill>
                <a:srgbClr val="5E7381"/>
              </a:solidFill>
            </a:endParaRPr>
          </a:p>
        </p:txBody>
      </p:sp>
      <p:pic>
        <p:nvPicPr>
          <p:cNvPr id="34" name="Picture 17" descr="FortiWeb_Icon_Ft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369" y="5374232"/>
            <a:ext cx="711077" cy="52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5097382" y="5138821"/>
            <a:ext cx="73249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FortiWeb</a:t>
            </a:r>
          </a:p>
        </p:txBody>
      </p:sp>
      <p:pic>
        <p:nvPicPr>
          <p:cNvPr id="36" name="Picture 27" descr="FortiDDoS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932" y="5478048"/>
            <a:ext cx="727486" cy="54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1241984" y="5188137"/>
            <a:ext cx="83704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FortiDDOS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68474" y="5151150"/>
            <a:ext cx="74039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FortiADC</a:t>
            </a:r>
          </a:p>
        </p:txBody>
      </p:sp>
      <p:pic>
        <p:nvPicPr>
          <p:cNvPr id="39" name="Picture 8" descr="FortiADC_Icon[1]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923" y="5372272"/>
            <a:ext cx="735692" cy="55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0" descr="FortiDB_Icon_Ft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727" y="5330205"/>
            <a:ext cx="711077" cy="624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6753853" y="5151150"/>
            <a:ext cx="64511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FortiDB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242498" y="5126492"/>
            <a:ext cx="9613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FortiDirector</a:t>
            </a:r>
          </a:p>
        </p:txBody>
      </p:sp>
      <p:pic>
        <p:nvPicPr>
          <p:cNvPr id="43" name="Picture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765" y="5376189"/>
            <a:ext cx="686462" cy="50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5" name="Straight Connector 44"/>
          <p:cNvCxnSpPr/>
          <p:nvPr/>
        </p:nvCxnSpPr>
        <p:spPr bwMode="auto">
          <a:xfrm>
            <a:off x="4753094" y="4561726"/>
            <a:ext cx="0" cy="157811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36424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2192531" y="5196628"/>
            <a:ext cx="120417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FortiMail (VM)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47" name="Picture 15" descr="FortiMail-VM_Icon_Ft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272" y="5487656"/>
            <a:ext cx="767775" cy="52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4" descr="FortiGate-VM_Icon2_Ft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878" y="2907627"/>
            <a:ext cx="944562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itle 1"/>
          <p:cNvSpPr txBox="1">
            <a:spLocks/>
          </p:cNvSpPr>
          <p:nvPr/>
        </p:nvSpPr>
        <p:spPr>
          <a:xfrm>
            <a:off x="4895876" y="4644579"/>
            <a:ext cx="5428502" cy="565575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z="1600" dirty="0" smtClean="0"/>
              <a:t>Application Delivery Network Solutions</a:t>
            </a:r>
            <a:endParaRPr lang="en-US" sz="1600" dirty="0"/>
          </a:p>
        </p:txBody>
      </p:sp>
      <p:pic>
        <p:nvPicPr>
          <p:cNvPr id="50" name="Picture 10" descr="FortiDNS_Icon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497" y="3514744"/>
            <a:ext cx="731940" cy="541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1965116" y="3168344"/>
            <a:ext cx="851515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FortiDNS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4012584" y="2442142"/>
            <a:ext cx="1326169" cy="565575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600" dirty="0" smtClean="0"/>
              <a:t>FortiGate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227812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white gear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52675"/>
            <a:ext cx="9144000" cy="387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noFill/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Broad Partner Eco System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3128" y="2464959"/>
            <a:ext cx="1805812" cy="7945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0589" y="1773702"/>
            <a:ext cx="1727200" cy="584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2041" y="1938802"/>
            <a:ext cx="2054069" cy="3020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668" y="1776968"/>
            <a:ext cx="1259288" cy="6018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113" y="2396051"/>
            <a:ext cx="1453654" cy="4025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317" y="2983085"/>
            <a:ext cx="1520746" cy="369005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 bwMode="auto">
          <a:xfrm>
            <a:off x="3828481" y="1699328"/>
            <a:ext cx="4892987" cy="1808362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76508" y="1702337"/>
            <a:ext cx="2835681" cy="1808362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19475" y="1195131"/>
            <a:ext cx="3078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Risk Management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13908" y="1198139"/>
            <a:ext cx="1062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SIEM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0428" y="5394283"/>
            <a:ext cx="2648985" cy="60264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574" y="4500417"/>
            <a:ext cx="1691226" cy="65957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0285" y="4575112"/>
            <a:ext cx="2038284" cy="1092087"/>
          </a:xfrm>
          <a:prstGeom prst="rect">
            <a:avLst/>
          </a:prstGeom>
        </p:spPr>
      </p:pic>
      <p:pic>
        <p:nvPicPr>
          <p:cNvPr id="19" name="Picture 18" descr="Hyper-v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4819" y="4556437"/>
            <a:ext cx="1966831" cy="1229269"/>
          </a:xfrm>
          <a:prstGeom prst="rect">
            <a:avLst/>
          </a:prstGeom>
          <a:noFill/>
        </p:spPr>
      </p:pic>
      <p:sp>
        <p:nvSpPr>
          <p:cNvPr id="20" name="Rounded Rectangle 19"/>
          <p:cNvSpPr/>
          <p:nvPr/>
        </p:nvSpPr>
        <p:spPr bwMode="auto">
          <a:xfrm>
            <a:off x="3887503" y="4316687"/>
            <a:ext cx="4892987" cy="1808362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57438" y="3719120"/>
            <a:ext cx="1980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Cloud/SDN</a:t>
            </a:r>
          </a:p>
        </p:txBody>
      </p:sp>
      <p:sp>
        <p:nvSpPr>
          <p:cNvPr id="22" name="Rounded Rectangle 21"/>
          <p:cNvSpPr/>
          <p:nvPr/>
        </p:nvSpPr>
        <p:spPr bwMode="auto">
          <a:xfrm>
            <a:off x="304801" y="4263673"/>
            <a:ext cx="2835681" cy="1808362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42201" y="3759475"/>
            <a:ext cx="1481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Security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22427" y="4445099"/>
            <a:ext cx="1105390" cy="50847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47078" y="2649556"/>
            <a:ext cx="1558096" cy="56137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961" y="5207399"/>
            <a:ext cx="2276069" cy="54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3416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Strong Revenue and Cash Balance Growth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672712711"/>
              </p:ext>
            </p:extLst>
          </p:nvPr>
        </p:nvGraphicFramePr>
        <p:xfrm>
          <a:off x="280435" y="1344080"/>
          <a:ext cx="4191104" cy="4741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Down Arrow 4"/>
          <p:cNvSpPr>
            <a:spLocks noChangeArrowheads="1"/>
          </p:cNvSpPr>
          <p:nvPr/>
        </p:nvSpPr>
        <p:spPr bwMode="auto">
          <a:xfrm rot="13801962">
            <a:off x="1869551" y="1980704"/>
            <a:ext cx="393661" cy="2949976"/>
          </a:xfrm>
          <a:prstGeom prst="downArrow">
            <a:avLst>
              <a:gd name="adj1" fmla="val 50000"/>
              <a:gd name="adj2" fmla="val 70304"/>
            </a:avLst>
          </a:prstGeom>
          <a:solidFill>
            <a:schemeClr val="bg2">
              <a:lumMod val="50000"/>
              <a:alpha val="25000"/>
            </a:schemeClr>
          </a:solidFill>
          <a:ln w="38100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eaVert" lIns="0" tIns="0" rIns="0" bIns="0" anchor="ctr"/>
          <a:lstStyle/>
          <a:p>
            <a:pPr algn="ctr" eaLnBrk="0" hangingPunct="0">
              <a:spcBef>
                <a:spcPct val="5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1100" b="1" dirty="0" smtClean="0">
                <a:solidFill>
                  <a:schemeClr val="bg1"/>
                </a:solidFill>
                <a:cs typeface="Arial" pitchFamily="34" charset="0"/>
              </a:rPr>
              <a:t>Revenue CAGR: 29% </a:t>
            </a:r>
            <a:endParaRPr lang="en-US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98137225"/>
              </p:ext>
            </p:extLst>
          </p:nvPr>
        </p:nvGraphicFramePr>
        <p:xfrm>
          <a:off x="4758851" y="1350952"/>
          <a:ext cx="4191104" cy="4741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Down Arrow 6"/>
          <p:cNvSpPr>
            <a:spLocks noChangeArrowheads="1"/>
          </p:cNvSpPr>
          <p:nvPr/>
        </p:nvSpPr>
        <p:spPr bwMode="auto">
          <a:xfrm rot="13470005">
            <a:off x="6357514" y="2103697"/>
            <a:ext cx="388078" cy="2949976"/>
          </a:xfrm>
          <a:prstGeom prst="downArrow">
            <a:avLst>
              <a:gd name="adj1" fmla="val 50000"/>
              <a:gd name="adj2" fmla="val 70304"/>
            </a:avLst>
          </a:prstGeom>
          <a:solidFill>
            <a:srgbClr val="637F7F">
              <a:alpha val="28000"/>
            </a:srgbClr>
          </a:solidFill>
          <a:ln w="38100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eaVert" lIns="0" tIns="0" rIns="0" bIns="0" anchor="ctr"/>
          <a:lstStyle/>
          <a:p>
            <a:pPr algn="ctr" eaLnBrk="0" hangingPunct="0">
              <a:spcBef>
                <a:spcPct val="5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1100" b="1" dirty="0" smtClean="0">
                <a:solidFill>
                  <a:srgbClr val="FFFFFF"/>
                </a:solidFill>
                <a:cs typeface="Arial" pitchFamily="34" charset="0"/>
              </a:rPr>
              <a:t>Cash &amp; Investment</a:t>
            </a:r>
            <a:r>
              <a:rPr lang="en-US" sz="1050" b="1" dirty="0" smtClean="0">
                <a:solidFill>
                  <a:srgbClr val="FFFFFF"/>
                </a:solidFill>
                <a:cs typeface="Arial" pitchFamily="34" charset="0"/>
              </a:rPr>
              <a:t>s</a:t>
            </a:r>
            <a:endParaRPr lang="en-US" sz="105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2711" y="1515052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($Millions)</a:t>
            </a:r>
          </a:p>
        </p:txBody>
      </p:sp>
    </p:spTree>
    <p:extLst>
      <p:ext uri="{BB962C8B-B14F-4D97-AF65-F5344CB8AC3E}">
        <p14:creationId xmlns:p14="http://schemas.microsoft.com/office/powerpoint/2010/main" val="38384144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</p:spPr>
        <p:txBody>
          <a:bodyPr/>
          <a:lstStyle/>
          <a:p>
            <a:r>
              <a:rPr lang="en-US" dirty="0" smtClean="0"/>
              <a:t>Network Security Market - $11B Opportunity </a:t>
            </a:r>
            <a:endParaRPr lang="en-US" dirty="0"/>
          </a:p>
        </p:txBody>
      </p:sp>
      <p:sp>
        <p:nvSpPr>
          <p:cNvPr id="5" name="Left Brace 4"/>
          <p:cNvSpPr/>
          <p:nvPr/>
        </p:nvSpPr>
        <p:spPr bwMode="auto">
          <a:xfrm>
            <a:off x="3612665" y="1660263"/>
            <a:ext cx="1540235" cy="4359537"/>
          </a:xfrm>
          <a:prstGeom prst="leftBrace">
            <a:avLst>
              <a:gd name="adj1" fmla="val 58080"/>
              <a:gd name="adj2" fmla="val 57703"/>
            </a:avLst>
          </a:prstGeom>
          <a:noFill/>
          <a:ln w="762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1439192" y="4029588"/>
            <a:ext cx="2017340" cy="81370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UTM/NGFW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5207379" y="3632806"/>
            <a:ext cx="2017340" cy="127362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UTM/NGFW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379" y="1371600"/>
            <a:ext cx="2017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$13 Billion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47393" y="1828800"/>
            <a:ext cx="1980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$11 Billion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1447393" y="5299284"/>
            <a:ext cx="2017340" cy="81370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FW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5207379" y="5358494"/>
            <a:ext cx="2017340" cy="81370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FW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51812" y="3994449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$5.3B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51812" y="5570762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$2.4B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9608" y="5480103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$2.6B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9608" y="4155373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$2.7B</a:t>
            </a:r>
          </a:p>
        </p:txBody>
      </p:sp>
      <p:sp>
        <p:nvSpPr>
          <p:cNvPr id="16" name="Rounded Rectangle 15"/>
          <p:cNvSpPr/>
          <p:nvPr/>
        </p:nvSpPr>
        <p:spPr bwMode="auto">
          <a:xfrm>
            <a:off x="1443293" y="4906187"/>
            <a:ext cx="2017340" cy="34199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VPN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207379" y="4965397"/>
            <a:ext cx="2017340" cy="34199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VPN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51812" y="4894640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$786M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9608" y="4862946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$725M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1447393" y="3388847"/>
            <a:ext cx="2017340" cy="58178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IPS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5207379" y="2999924"/>
            <a:ext cx="2017340" cy="58178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IPS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1447393" y="2771018"/>
            <a:ext cx="2017340" cy="58178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SWG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5207379" y="2465312"/>
            <a:ext cx="2017340" cy="48744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SWG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5207379" y="1735053"/>
            <a:ext cx="2017340" cy="32234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ATP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51812" y="3117844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$2.1B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51812" y="2536064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$1B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1676400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$750M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9608" y="3443873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$1.9B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9608" y="2803127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$1.2B</a:t>
            </a:r>
          </a:p>
        </p:txBody>
      </p:sp>
      <p:pic>
        <p:nvPicPr>
          <p:cNvPr id="30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3424334" y="4002708"/>
            <a:ext cx="2927865" cy="36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1435100" y="1295400"/>
            <a:ext cx="2017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 55 Roman"/>
                <a:cs typeface="Helvetica 55 Roman"/>
              </a:rPr>
              <a:t>2012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38115" y="1066800"/>
            <a:ext cx="2017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 55 Roman"/>
                <a:cs typeface="Helvetica 55 Roman"/>
              </a:rPr>
              <a:t>2016</a:t>
            </a:r>
          </a:p>
        </p:txBody>
      </p:sp>
      <p:pic>
        <p:nvPicPr>
          <p:cNvPr id="33" name="Picture 32" descr="Fortinet_Logo_WHITE.png"/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l="12624" t="1" r="68954" b="-20626"/>
          <a:stretch/>
        </p:blipFill>
        <p:spPr>
          <a:xfrm>
            <a:off x="5379857" y="3755360"/>
            <a:ext cx="1741663" cy="1267643"/>
          </a:xfrm>
          <a:prstGeom prst="rect">
            <a:avLst/>
          </a:prstGeom>
          <a:effectLst/>
        </p:spPr>
      </p:pic>
      <p:pic>
        <p:nvPicPr>
          <p:cNvPr id="34" name="Picture 33" descr="Fortinet_Logo_WHITE.png"/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l="12624" t="1" r="68954" b="-20626"/>
          <a:stretch/>
        </p:blipFill>
        <p:spPr>
          <a:xfrm>
            <a:off x="1862877" y="4108160"/>
            <a:ext cx="1096437" cy="798027"/>
          </a:xfrm>
          <a:prstGeom prst="rect">
            <a:avLst/>
          </a:prstGeom>
          <a:effectLst/>
        </p:spPr>
      </p:pic>
      <p:sp>
        <p:nvSpPr>
          <p:cNvPr id="35" name="TextBox 34"/>
          <p:cNvSpPr txBox="1"/>
          <p:nvPr/>
        </p:nvSpPr>
        <p:spPr>
          <a:xfrm>
            <a:off x="0" y="1143000"/>
            <a:ext cx="51491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IDC Market Forecasts (except Advanced Threat Protection , which is a Fortinet estimate)</a:t>
            </a:r>
          </a:p>
        </p:txBody>
      </p:sp>
      <p:sp>
        <p:nvSpPr>
          <p:cNvPr id="36" name="Rounded Rectangle 35"/>
          <p:cNvSpPr/>
          <p:nvPr/>
        </p:nvSpPr>
        <p:spPr bwMode="auto">
          <a:xfrm>
            <a:off x="1447800" y="2362200"/>
            <a:ext cx="2017340" cy="33917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WOC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8600" y="2286000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$1B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5192832" y="2101188"/>
            <a:ext cx="2017340" cy="32234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WOC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37265" y="2038290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$1B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97705" y="6388186"/>
            <a:ext cx="14405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Fortinet -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158501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of the Network Security Guard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45677837"/>
              </p:ext>
            </p:extLst>
          </p:nvPr>
        </p:nvGraphicFramePr>
        <p:xfrm>
          <a:off x="463647" y="1212064"/>
          <a:ext cx="8339746" cy="4853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47037" y="3993736"/>
            <a:ext cx="1710404" cy="19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cco.purdue.edu/ImageSlider/21centuryimages/logos/CISC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8261" y="2286000"/>
            <a:ext cx="877598" cy="914400"/>
          </a:xfrm>
          <a:prstGeom prst="rect">
            <a:avLst/>
          </a:prstGeom>
          <a:noFill/>
        </p:spPr>
      </p:pic>
      <p:pic>
        <p:nvPicPr>
          <p:cNvPr id="8" name="Picture 6" descr="http://www.profitbricks.com/sites/default/files/juniper-networks-log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5579" y="4193226"/>
            <a:ext cx="1371600" cy="457200"/>
          </a:xfrm>
          <a:prstGeom prst="rect">
            <a:avLst/>
          </a:prstGeom>
          <a:noFill/>
        </p:spPr>
      </p:pic>
      <p:pic>
        <p:nvPicPr>
          <p:cNvPr id="9" name="Picture 10" descr="http://www.castleforce.co.uk/Portals/1/Image/Vendor_Logos/Check%20Poin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8540" y="3161144"/>
            <a:ext cx="1447800" cy="246199"/>
          </a:xfrm>
          <a:prstGeom prst="rect">
            <a:avLst/>
          </a:prstGeom>
          <a:noFill/>
        </p:spPr>
      </p:pic>
      <p:pic>
        <p:nvPicPr>
          <p:cNvPr id="11" name="Picture 12" descr="http://www.idccircle.com/Blogs/App_Themes/IDCCircle/Images/Footer-logo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20557" y="1453574"/>
            <a:ext cx="1374002" cy="62921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33622" y="4965743"/>
            <a:ext cx="1950156" cy="70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560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Revenues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81502" y="3665453"/>
            <a:ext cx="1224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Americas</a:t>
            </a:r>
            <a:endParaRPr lang="en-US" sz="1800" dirty="0" smtClean="0">
              <a:solidFill>
                <a:srgbClr val="637F7F"/>
              </a:solidFill>
              <a:latin typeface="Helvetica 55 Roman"/>
              <a:cs typeface="Helvetica 55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17574" y="2535087"/>
            <a:ext cx="85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EMEA</a:t>
            </a:r>
            <a:endParaRPr lang="en-US" sz="1800" dirty="0" smtClean="0">
              <a:solidFill>
                <a:srgbClr val="637F7F"/>
              </a:solidFill>
              <a:latin typeface="Helvetica 55 Roman"/>
              <a:cs typeface="Helvetica 55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96400" y="1501346"/>
            <a:ext cx="3040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Helvetica 55 Roman"/>
                <a:cs typeface="Helvetica 55 Roman"/>
              </a:rPr>
              <a:t>Revenue by Region</a:t>
            </a:r>
            <a:endParaRPr lang="en-US" dirty="0" smtClean="0">
              <a:solidFill>
                <a:schemeClr val="accent2">
                  <a:lumMod val="50000"/>
                </a:schemeClr>
              </a:solidFill>
              <a:latin typeface="Helvetica 55 Roman"/>
              <a:cs typeface="Helvetica 55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23235" y="5341580"/>
            <a:ext cx="750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APAC</a:t>
            </a:r>
            <a:endParaRPr lang="en-US" sz="1600" dirty="0" smtClean="0">
              <a:solidFill>
                <a:srgbClr val="637F7F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049641524"/>
              </p:ext>
            </p:extLst>
          </p:nvPr>
        </p:nvGraphicFramePr>
        <p:xfrm>
          <a:off x="1762604" y="1846045"/>
          <a:ext cx="5915942" cy="4280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78000" y="5299445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Q1 2014</a:t>
            </a:r>
          </a:p>
        </p:txBody>
      </p:sp>
      <p:pic>
        <p:nvPicPr>
          <p:cNvPr id="10" name="Picture 13" descr="Fortinet_Grid-Icon_Opacity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4299" y="1179487"/>
            <a:ext cx="6971069" cy="497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0047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177581"/>
              </p:ext>
            </p:extLst>
          </p:nvPr>
        </p:nvGraphicFramePr>
        <p:xfrm>
          <a:off x="277799" y="1270384"/>
          <a:ext cx="8557773" cy="4802393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638415"/>
                <a:gridCol w="2281877"/>
                <a:gridCol w="3163728"/>
                <a:gridCol w="2473753"/>
              </a:tblGrid>
              <a:tr h="714039">
                <a:tc rowSpan="6"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Performance &amp; Scalability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42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14039"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14039"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14039">
                <a:tc vMerge="1"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endParaRPr kumimoji="0" lang="en-US" sz="1400" b="1" i="0" u="none" strike="noStrike" cap="none" spc="2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14039">
                <a:tc vMerge="1"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endParaRPr lang="en-US" sz="1400" b="1" spc="20" dirty="0" smtClean="0">
                        <a:solidFill>
                          <a:schemeClr val="bg1"/>
                        </a:solidFill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14039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141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424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424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Enterprise NGFW/Data Center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424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Enterprise Core/Data Center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424A"/>
                    </a:solidFill>
                  </a:tcPr>
                </a:tc>
              </a:tr>
            </a:tbl>
          </a:graphicData>
        </a:graphic>
      </p:graphicFrame>
      <p:sp>
        <p:nvSpPr>
          <p:cNvPr id="15" name="Shape 57"/>
          <p:cNvSpPr/>
          <p:nvPr/>
        </p:nvSpPr>
        <p:spPr>
          <a:xfrm rot="19357233" flipV="1">
            <a:off x="791729" y="1855086"/>
            <a:ext cx="8618164" cy="3102962"/>
          </a:xfrm>
          <a:custGeom>
            <a:avLst/>
            <a:gdLst>
              <a:gd name="connsiteX0" fmla="*/ 0 w 7427560"/>
              <a:gd name="connsiteY0" fmla="*/ 3786316 h 3786316"/>
              <a:gd name="connsiteX1" fmla="*/ 6252363 w 7427560"/>
              <a:gd name="connsiteY1" fmla="*/ 473290 h 3786316"/>
              <a:gd name="connsiteX2" fmla="*/ 6199036 w 7427560"/>
              <a:gd name="connsiteY2" fmla="*/ 0 h 3786316"/>
              <a:gd name="connsiteX3" fmla="*/ 7427560 w 7427560"/>
              <a:gd name="connsiteY3" fmla="*/ 703952 h 3786316"/>
              <a:gd name="connsiteX4" fmla="*/ 6400331 w 7427560"/>
              <a:gd name="connsiteY4" fmla="*/ 1786535 h 3786316"/>
              <a:gd name="connsiteX5" fmla="*/ 6347004 w 7427560"/>
              <a:gd name="connsiteY5" fmla="*/ 1313246 h 3786316"/>
              <a:gd name="connsiteX6" fmla="*/ 0 w 7427560"/>
              <a:gd name="connsiteY6" fmla="*/ 3786316 h 3786316"/>
              <a:gd name="connsiteX0" fmla="*/ 0 w 7425232"/>
              <a:gd name="connsiteY0" fmla="*/ 3786316 h 3786316"/>
              <a:gd name="connsiteX1" fmla="*/ 6252363 w 7425232"/>
              <a:gd name="connsiteY1" fmla="*/ 473290 h 3786316"/>
              <a:gd name="connsiteX2" fmla="*/ 6199036 w 7425232"/>
              <a:gd name="connsiteY2" fmla="*/ 0 h 3786316"/>
              <a:gd name="connsiteX3" fmla="*/ 7425232 w 7425232"/>
              <a:gd name="connsiteY3" fmla="*/ 927691 h 3786316"/>
              <a:gd name="connsiteX4" fmla="*/ 6400331 w 7425232"/>
              <a:gd name="connsiteY4" fmla="*/ 1786535 h 3786316"/>
              <a:gd name="connsiteX5" fmla="*/ 6347004 w 7425232"/>
              <a:gd name="connsiteY5" fmla="*/ 1313246 h 3786316"/>
              <a:gd name="connsiteX6" fmla="*/ 0 w 7425232"/>
              <a:gd name="connsiteY6" fmla="*/ 3786316 h 3786316"/>
              <a:gd name="connsiteX0" fmla="*/ 0 w 7400249"/>
              <a:gd name="connsiteY0" fmla="*/ 3786316 h 3786316"/>
              <a:gd name="connsiteX1" fmla="*/ 6252363 w 7400249"/>
              <a:gd name="connsiteY1" fmla="*/ 473290 h 3786316"/>
              <a:gd name="connsiteX2" fmla="*/ 6199036 w 7400249"/>
              <a:gd name="connsiteY2" fmla="*/ 0 h 3786316"/>
              <a:gd name="connsiteX3" fmla="*/ 7400249 w 7400249"/>
              <a:gd name="connsiteY3" fmla="*/ 955204 h 3786316"/>
              <a:gd name="connsiteX4" fmla="*/ 6400331 w 7400249"/>
              <a:gd name="connsiteY4" fmla="*/ 1786535 h 3786316"/>
              <a:gd name="connsiteX5" fmla="*/ 6347004 w 7400249"/>
              <a:gd name="connsiteY5" fmla="*/ 1313246 h 3786316"/>
              <a:gd name="connsiteX6" fmla="*/ 0 w 7400249"/>
              <a:gd name="connsiteY6" fmla="*/ 3786316 h 3786316"/>
              <a:gd name="connsiteX0" fmla="*/ 0 w 7375265"/>
              <a:gd name="connsiteY0" fmla="*/ 3786316 h 3786316"/>
              <a:gd name="connsiteX1" fmla="*/ 6252363 w 7375265"/>
              <a:gd name="connsiteY1" fmla="*/ 473290 h 3786316"/>
              <a:gd name="connsiteX2" fmla="*/ 6199036 w 7375265"/>
              <a:gd name="connsiteY2" fmla="*/ 0 h 3786316"/>
              <a:gd name="connsiteX3" fmla="*/ 7375265 w 7375265"/>
              <a:gd name="connsiteY3" fmla="*/ 982716 h 3786316"/>
              <a:gd name="connsiteX4" fmla="*/ 6400331 w 7375265"/>
              <a:gd name="connsiteY4" fmla="*/ 1786535 h 3786316"/>
              <a:gd name="connsiteX5" fmla="*/ 6347004 w 7375265"/>
              <a:gd name="connsiteY5" fmla="*/ 1313246 h 3786316"/>
              <a:gd name="connsiteX6" fmla="*/ 0 w 7375265"/>
              <a:gd name="connsiteY6" fmla="*/ 3786316 h 3786316"/>
              <a:gd name="connsiteX0" fmla="*/ 0 w 7382229"/>
              <a:gd name="connsiteY0" fmla="*/ 3786316 h 3786316"/>
              <a:gd name="connsiteX1" fmla="*/ 6252363 w 7382229"/>
              <a:gd name="connsiteY1" fmla="*/ 473290 h 3786316"/>
              <a:gd name="connsiteX2" fmla="*/ 6199036 w 7382229"/>
              <a:gd name="connsiteY2" fmla="*/ 0 h 3786316"/>
              <a:gd name="connsiteX3" fmla="*/ 7382229 w 7382229"/>
              <a:gd name="connsiteY3" fmla="*/ 956493 h 3786316"/>
              <a:gd name="connsiteX4" fmla="*/ 6400331 w 7382229"/>
              <a:gd name="connsiteY4" fmla="*/ 1786535 h 3786316"/>
              <a:gd name="connsiteX5" fmla="*/ 6347004 w 7382229"/>
              <a:gd name="connsiteY5" fmla="*/ 1313246 h 3786316"/>
              <a:gd name="connsiteX6" fmla="*/ 0 w 7382229"/>
              <a:gd name="connsiteY6" fmla="*/ 3786316 h 3786316"/>
              <a:gd name="connsiteX0" fmla="*/ 0 w 7382229"/>
              <a:gd name="connsiteY0" fmla="*/ 3786316 h 3786316"/>
              <a:gd name="connsiteX1" fmla="*/ 6252363 w 7382229"/>
              <a:gd name="connsiteY1" fmla="*/ 473290 h 3786316"/>
              <a:gd name="connsiteX2" fmla="*/ 6199036 w 7382229"/>
              <a:gd name="connsiteY2" fmla="*/ 0 h 3786316"/>
              <a:gd name="connsiteX3" fmla="*/ 7382229 w 7382229"/>
              <a:gd name="connsiteY3" fmla="*/ 956493 h 3786316"/>
              <a:gd name="connsiteX4" fmla="*/ 6468032 w 7382229"/>
              <a:gd name="connsiteY4" fmla="*/ 1953176 h 3786316"/>
              <a:gd name="connsiteX5" fmla="*/ 6347004 w 7382229"/>
              <a:gd name="connsiteY5" fmla="*/ 1313246 h 3786316"/>
              <a:gd name="connsiteX6" fmla="*/ 0 w 7382229"/>
              <a:gd name="connsiteY6" fmla="*/ 3786316 h 378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82229" h="3786316">
                <a:moveTo>
                  <a:pt x="0" y="3786316"/>
                </a:moveTo>
                <a:cubicBezTo>
                  <a:pt x="825285" y="2103509"/>
                  <a:pt x="2909406" y="999167"/>
                  <a:pt x="6252363" y="473290"/>
                </a:cubicBezTo>
                <a:lnTo>
                  <a:pt x="6199036" y="0"/>
                </a:lnTo>
                <a:lnTo>
                  <a:pt x="7382229" y="956493"/>
                </a:lnTo>
                <a:lnTo>
                  <a:pt x="6468032" y="1953176"/>
                </a:lnTo>
                <a:lnTo>
                  <a:pt x="6347004" y="1313246"/>
                </a:lnTo>
                <a:cubicBezTo>
                  <a:pt x="3353595" y="1523597"/>
                  <a:pt x="1237927" y="2347953"/>
                  <a:pt x="0" y="3786316"/>
                </a:cubicBezTo>
                <a:close/>
              </a:path>
            </a:pathLst>
          </a:custGeom>
          <a:gradFill>
            <a:gsLst>
              <a:gs pos="0">
                <a:schemeClr val="dk1">
                  <a:tint val="100000"/>
                  <a:shade val="100000"/>
                  <a:satMod val="130000"/>
                  <a:alpha val="70000"/>
                </a:schemeClr>
              </a:gs>
              <a:gs pos="100000">
                <a:schemeClr val="dk1">
                  <a:tint val="50000"/>
                  <a:shade val="100000"/>
                  <a:satMod val="350000"/>
                  <a:alpha val="70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sp>
      <p:sp>
        <p:nvSpPr>
          <p:cNvPr id="1558" name="TextShape 1"/>
          <p:cNvSpPr txBox="1"/>
          <p:nvPr/>
        </p:nvSpPr>
        <p:spPr>
          <a:xfrm>
            <a:off x="457200" y="274680"/>
            <a:ext cx="8229240" cy="56520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sp>
        <p:nvSpPr>
          <p:cNvPr id="18" name="TextBox 17"/>
          <p:cNvSpPr txBox="1"/>
          <p:nvPr/>
        </p:nvSpPr>
        <p:spPr>
          <a:xfrm>
            <a:off x="3779643" y="5057841"/>
            <a:ext cx="151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FortiGate</a:t>
            </a:r>
            <a:r>
              <a:rPr lang="en-US" sz="1200" dirty="0" smtClean="0"/>
              <a:t> 200 - 800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 i="0" dirty="0" smtClean="0"/>
              <a:t>Core, Edge and Access Network Security Platforms</a:t>
            </a:r>
            <a:endParaRPr lang="en-US" sz="2400" b="0" i="0" dirty="0"/>
          </a:p>
        </p:txBody>
      </p:sp>
      <p:pic>
        <p:nvPicPr>
          <p:cNvPr id="55" name="Picture 54" descr="FG-3700D-L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065" y="2357950"/>
            <a:ext cx="1775393" cy="899557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1130523" y="5069681"/>
            <a:ext cx="14250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FortiGate</a:t>
            </a:r>
            <a:r>
              <a:rPr lang="en-US" sz="1200" dirty="0" smtClean="0"/>
              <a:t> 30 - 140</a:t>
            </a:r>
          </a:p>
        </p:txBody>
      </p:sp>
      <p:grpSp>
        <p:nvGrpSpPr>
          <p:cNvPr id="113" name="Group 112"/>
          <p:cNvGrpSpPr/>
          <p:nvPr/>
        </p:nvGrpSpPr>
        <p:grpSpPr>
          <a:xfrm>
            <a:off x="3213274" y="3664926"/>
            <a:ext cx="2431394" cy="917734"/>
            <a:chOff x="5316703" y="2263459"/>
            <a:chExt cx="2431394" cy="917734"/>
          </a:xfrm>
        </p:grpSpPr>
        <p:grpSp>
          <p:nvGrpSpPr>
            <p:cNvPr id="125" name="Group 124"/>
            <p:cNvGrpSpPr/>
            <p:nvPr/>
          </p:nvGrpSpPr>
          <p:grpSpPr>
            <a:xfrm>
              <a:off x="5316703" y="2263459"/>
              <a:ext cx="1930400" cy="917734"/>
              <a:chOff x="4394200" y="1028700"/>
              <a:chExt cx="1930400" cy="917734"/>
            </a:xfrm>
          </p:grpSpPr>
          <p:sp>
            <p:nvSpPr>
              <p:cNvPr id="126" name="TextBox 265"/>
              <p:cNvSpPr txBox="1">
                <a:spLocks noChangeArrowheads="1"/>
              </p:cNvSpPr>
              <p:nvPr/>
            </p:nvSpPr>
            <p:spPr bwMode="auto">
              <a:xfrm>
                <a:off x="5219700" y="1700213"/>
                <a:ext cx="184666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 sz="1000" b="1" dirty="0">
                  <a:solidFill>
                    <a:srgbClr val="F2F2F2"/>
                  </a:solidFill>
                  <a:latin typeface="Helvetica 55 Roman" charset="0"/>
                </a:endParaRPr>
              </a:p>
            </p:txBody>
          </p:sp>
          <p:grpSp>
            <p:nvGrpSpPr>
              <p:cNvPr id="127" name="Group 123"/>
              <p:cNvGrpSpPr>
                <a:grpSpLocks/>
              </p:cNvGrpSpPr>
              <p:nvPr/>
            </p:nvGrpSpPr>
            <p:grpSpPr bwMode="auto">
              <a:xfrm>
                <a:off x="4394200" y="1028700"/>
                <a:ext cx="1930400" cy="647700"/>
                <a:chOff x="-298450" y="914400"/>
                <a:chExt cx="1930556" cy="648000"/>
              </a:xfrm>
            </p:grpSpPr>
            <p:sp>
              <p:nvSpPr>
                <p:cNvPr id="128" name="Rounded Rectangle 127"/>
                <p:cNvSpPr>
                  <a:spLocks noChangeAspect="1"/>
                </p:cNvSpPr>
                <p:nvPr/>
              </p:nvSpPr>
              <p:spPr bwMode="auto">
                <a:xfrm>
                  <a:off x="421272" y="914400"/>
                  <a:ext cx="648000" cy="648000"/>
                </a:xfrm>
                <a:prstGeom prst="round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headEnd type="none" w="med" len="med"/>
                  <a:tailEnd type="none" w="med" len="med"/>
                </a:ln>
                <a:effectLst>
                  <a:outerShdw blurRad="78105" dist="88900" dir="4020000" sx="105000" sy="105000" rotWithShape="0">
                    <a:srgbClr val="000000">
                      <a:alpha val="23000"/>
                    </a:srgbClr>
                  </a:outerShdw>
                </a:effectLst>
                <a:scene3d>
                  <a:camera prst="isometricTopUp"/>
                  <a:lightRig rig="freezing" dir="t">
                    <a:rot lat="0" lon="0" rev="1200000"/>
                  </a:lightRig>
                </a:scene3d>
                <a:sp3d extrusionH="127000" prstMaterial="metal">
                  <a:bevelT w="63500" h="25400"/>
                </a:sp3d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90000"/>
                    <a:buFont typeface="Wingdings" charset="2"/>
                    <a:buNone/>
                    <a:defRPr/>
                  </a:pPr>
                  <a:endParaRPr lang="en-US" sz="2000" dirty="0">
                    <a:solidFill>
                      <a:schemeClr val="accent2"/>
                    </a:solidFill>
                  </a:endParaRPr>
                </a:p>
              </p:txBody>
            </p:sp>
            <p:pic>
              <p:nvPicPr>
                <p:cNvPr id="129" name="Picture 128" descr="Fortinet_Grid_Icon_RED.png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9450" y="1175622"/>
                  <a:ext cx="330721" cy="252000"/>
                </a:xfrm>
                <a:prstGeom prst="rect">
                  <a:avLst/>
                </a:prstGeom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scene3d>
                  <a:camera prst="isometricTopUp"/>
                  <a:lightRig rig="threePt" dir="t"/>
                </a:scene3d>
              </p:spPr>
            </p:pic>
            <p:sp>
              <p:nvSpPr>
                <p:cNvPr id="130" name="TextBox 129"/>
                <p:cNvSpPr txBox="1"/>
                <p:nvPr/>
              </p:nvSpPr>
              <p:spPr>
                <a:xfrm>
                  <a:off x="-298450" y="1027651"/>
                  <a:ext cx="1930556" cy="318549"/>
                </a:xfrm>
                <a:prstGeom prst="rect">
                  <a:avLst/>
                </a:prstGeom>
                <a:noFill/>
                <a:scene3d>
                  <a:camera prst="isometricTopUp"/>
                  <a:lightRig rig="threePt" dir="t"/>
                </a:scene3d>
              </p:spPr>
              <p:txBody>
                <a:bodyPr>
                  <a:spAutoFit/>
                </a:bodyPr>
                <a:lstStyle/>
                <a:p>
                  <a:pPr algn="ctr">
                    <a:lnSpc>
                      <a:spcPct val="80000"/>
                    </a:lnSpc>
                    <a:defRPr/>
                  </a:pPr>
                  <a:r>
                    <a:rPr lang="en-US" sz="900" dirty="0">
                      <a:solidFill>
                        <a:srgbClr val="404040"/>
                      </a:solidFill>
                      <a:latin typeface="Helvetica 55 Roman"/>
                      <a:ea typeface="MS PGothic" charset="0"/>
                      <a:cs typeface="Helvetica 55 Roman"/>
                    </a:rPr>
                    <a:t>Content </a:t>
                  </a:r>
                </a:p>
                <a:p>
                  <a:pPr algn="ctr">
                    <a:lnSpc>
                      <a:spcPct val="80000"/>
                    </a:lnSpc>
                    <a:defRPr/>
                  </a:pPr>
                  <a:r>
                    <a:rPr lang="en-US" sz="900" dirty="0">
                      <a:solidFill>
                        <a:srgbClr val="404040"/>
                      </a:solidFill>
                      <a:latin typeface="Helvetica 55 Roman"/>
                      <a:ea typeface="MS PGothic" charset="0"/>
                      <a:cs typeface="Helvetica 55 Roman"/>
                    </a:rPr>
                    <a:t>Processor</a:t>
                  </a:r>
                </a:p>
              </p:txBody>
            </p:sp>
          </p:grpSp>
        </p:grpSp>
        <p:grpSp>
          <p:nvGrpSpPr>
            <p:cNvPr id="117" name="Group 146"/>
            <p:cNvGrpSpPr>
              <a:grpSpLocks/>
            </p:cNvGrpSpPr>
            <p:nvPr/>
          </p:nvGrpSpPr>
          <p:grpSpPr bwMode="auto">
            <a:xfrm>
              <a:off x="5817697" y="2393093"/>
              <a:ext cx="1930400" cy="647700"/>
              <a:chOff x="-1708150" y="2514599"/>
              <a:chExt cx="1930559" cy="648000"/>
            </a:xfrm>
          </p:grpSpPr>
          <p:sp>
            <p:nvSpPr>
              <p:cNvPr id="118" name="Rounded Rectangle 117"/>
              <p:cNvSpPr>
                <a:spLocks/>
              </p:cNvSpPr>
              <p:nvPr/>
            </p:nvSpPr>
            <p:spPr bwMode="auto">
              <a:xfrm>
                <a:off x="-990670" y="2514599"/>
                <a:ext cx="648000" cy="648000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headEnd type="none" w="med" len="med"/>
                <a:tailEnd type="none" w="med" len="med"/>
              </a:ln>
              <a:effectLst>
                <a:outerShdw blurRad="78105" dist="88900" dir="4020000" sx="105000" sy="105000" rotWithShape="0">
                  <a:srgbClr val="000000">
                    <a:alpha val="23000"/>
                  </a:srgbClr>
                </a:outerShdw>
              </a:effectLst>
              <a:scene3d>
                <a:camera prst="isometricTopUp"/>
                <a:lightRig rig="threePt" dir="t">
                  <a:rot lat="0" lon="0" rev="1200000"/>
                </a:lightRig>
              </a:scene3d>
              <a:sp3d extrusionH="127000" prstMaterial="metal">
                <a:bevelT w="63500" h="25400"/>
              </a:sp3d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accent1"/>
                  </a:buClr>
                  <a:buSzPct val="90000"/>
                  <a:buFont typeface="Wingdings" charset="2"/>
                  <a:buNone/>
                  <a:defRPr/>
                </a:pPr>
                <a:endParaRPr lang="en-US" sz="18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19" name="Group 148"/>
              <p:cNvGrpSpPr>
                <a:grpSpLocks/>
              </p:cNvGrpSpPr>
              <p:nvPr/>
            </p:nvGrpSpPr>
            <p:grpSpPr bwMode="auto">
              <a:xfrm>
                <a:off x="-1708150" y="2616200"/>
                <a:ext cx="1930559" cy="412750"/>
                <a:chOff x="906656" y="2047730"/>
                <a:chExt cx="1930559" cy="412750"/>
              </a:xfrm>
            </p:grpSpPr>
            <p:pic>
              <p:nvPicPr>
                <p:cNvPr id="120" name="Picture 119" descr="Fortinet_Grid_Icon_RED.png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78206" y="2208480"/>
                  <a:ext cx="330721" cy="252000"/>
                </a:xfrm>
                <a:prstGeom prst="rect">
                  <a:avLst/>
                </a:prstGeom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scene3d>
                  <a:camera prst="isometricTopUp"/>
                  <a:lightRig rig="threePt" dir="t"/>
                </a:scene3d>
              </p:spPr>
            </p:pic>
            <p:sp>
              <p:nvSpPr>
                <p:cNvPr id="121" name="TextBox 120"/>
                <p:cNvSpPr txBox="1"/>
                <p:nvPr/>
              </p:nvSpPr>
              <p:spPr>
                <a:xfrm>
                  <a:off x="906656" y="2047730"/>
                  <a:ext cx="1930559" cy="318549"/>
                </a:xfrm>
                <a:prstGeom prst="rect">
                  <a:avLst/>
                </a:prstGeom>
                <a:noFill/>
                <a:scene3d>
                  <a:camera prst="isometricTopUp"/>
                  <a:lightRig rig="threePt" dir="t"/>
                </a:scene3d>
              </p:spPr>
              <p:txBody>
                <a:bodyPr>
                  <a:spAutoFit/>
                </a:bodyPr>
                <a:lstStyle/>
                <a:p>
                  <a:pPr algn="ctr">
                    <a:lnSpc>
                      <a:spcPct val="80000"/>
                    </a:lnSpc>
                    <a:defRPr/>
                  </a:pPr>
                  <a:r>
                    <a:rPr lang="en-US" sz="900" dirty="0">
                      <a:solidFill>
                        <a:srgbClr val="404040"/>
                      </a:solidFill>
                      <a:latin typeface="Helvetica 55 Roman"/>
                      <a:ea typeface="MS PGothic" charset="0"/>
                      <a:cs typeface="Helvetica 55 Roman"/>
                    </a:rPr>
                    <a:t>Network </a:t>
                  </a:r>
                </a:p>
                <a:p>
                  <a:pPr algn="ctr">
                    <a:lnSpc>
                      <a:spcPct val="80000"/>
                    </a:lnSpc>
                    <a:defRPr/>
                  </a:pPr>
                  <a:r>
                    <a:rPr lang="en-US" sz="900" dirty="0">
                      <a:solidFill>
                        <a:srgbClr val="404040"/>
                      </a:solidFill>
                      <a:latin typeface="Helvetica 55 Roman"/>
                      <a:ea typeface="MS PGothic" charset="0"/>
                      <a:cs typeface="Helvetica 55 Roman"/>
                    </a:rPr>
                    <a:t>Processor</a:t>
                  </a:r>
                </a:p>
              </p:txBody>
            </p:sp>
          </p:grpSp>
        </p:grpSp>
      </p:grpSp>
      <p:grpSp>
        <p:nvGrpSpPr>
          <p:cNvPr id="131" name="Group 130"/>
          <p:cNvGrpSpPr/>
          <p:nvPr/>
        </p:nvGrpSpPr>
        <p:grpSpPr>
          <a:xfrm>
            <a:off x="6223695" y="3135843"/>
            <a:ext cx="2431394" cy="777335"/>
            <a:chOff x="5316703" y="2263459"/>
            <a:chExt cx="2431394" cy="777335"/>
          </a:xfrm>
        </p:grpSpPr>
        <p:grpSp>
          <p:nvGrpSpPr>
            <p:cNvPr id="145" name="Group 123"/>
            <p:cNvGrpSpPr>
              <a:grpSpLocks/>
            </p:cNvGrpSpPr>
            <p:nvPr/>
          </p:nvGrpSpPr>
          <p:grpSpPr bwMode="auto">
            <a:xfrm>
              <a:off x="5316703" y="2263459"/>
              <a:ext cx="1930400" cy="647700"/>
              <a:chOff x="-298450" y="914400"/>
              <a:chExt cx="1930556" cy="648000"/>
            </a:xfrm>
          </p:grpSpPr>
          <p:sp>
            <p:nvSpPr>
              <p:cNvPr id="146" name="Rounded Rectangle 145"/>
              <p:cNvSpPr>
                <a:spLocks noChangeAspect="1"/>
              </p:cNvSpPr>
              <p:nvPr/>
            </p:nvSpPr>
            <p:spPr bwMode="auto">
              <a:xfrm>
                <a:off x="421272" y="914400"/>
                <a:ext cx="648000" cy="648000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  <a:ln>
                <a:headEnd type="none" w="med" len="med"/>
                <a:tailEnd type="none" w="med" len="med"/>
              </a:ln>
              <a:effectLst>
                <a:outerShdw blurRad="78105" dist="88900" dir="4020000" sx="105000" sy="105000" rotWithShape="0">
                  <a:srgbClr val="000000">
                    <a:alpha val="23000"/>
                  </a:srgbClr>
                </a:outerShdw>
              </a:effectLst>
              <a:scene3d>
                <a:camera prst="isometricTopUp"/>
                <a:lightRig rig="freezing" dir="t">
                  <a:rot lat="0" lon="0" rev="1200000"/>
                </a:lightRig>
              </a:scene3d>
              <a:sp3d extrusionH="127000" prstMaterial="metal">
                <a:bevelT w="63500" h="25400"/>
              </a:sp3d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accent1"/>
                  </a:buClr>
                  <a:buSzPct val="90000"/>
                  <a:buFont typeface="Wingdings" charset="2"/>
                  <a:buNone/>
                  <a:defRPr/>
                </a:pPr>
                <a:endParaRPr lang="en-US" sz="2000" dirty="0">
                  <a:solidFill>
                    <a:schemeClr val="accent2"/>
                  </a:solidFill>
                </a:endParaRPr>
              </a:p>
            </p:txBody>
          </p:sp>
          <p:pic>
            <p:nvPicPr>
              <p:cNvPr id="147" name="Picture 146" descr="Fortinet_Grid_Icon_RED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9450" y="1175622"/>
                <a:ext cx="330721" cy="252000"/>
              </a:xfrm>
              <a:prstGeom prst="rect">
                <a:avLst/>
              </a:prstGeom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isometricTopUp"/>
                <a:lightRig rig="threePt" dir="t"/>
              </a:scene3d>
            </p:spPr>
          </p:pic>
          <p:sp>
            <p:nvSpPr>
              <p:cNvPr id="148" name="TextBox 147"/>
              <p:cNvSpPr txBox="1"/>
              <p:nvPr/>
            </p:nvSpPr>
            <p:spPr>
              <a:xfrm>
                <a:off x="-298450" y="1027651"/>
                <a:ext cx="1930556" cy="318549"/>
              </a:xfrm>
              <a:prstGeom prst="rect">
                <a:avLst/>
              </a:prstGeom>
              <a:noFill/>
              <a:scene3d>
                <a:camera prst="isometricTopUp"/>
                <a:lightRig rig="threePt" dir="t"/>
              </a:scene3d>
            </p:spPr>
            <p:txBody>
              <a:bodyPr>
                <a:spAutoFit/>
              </a:bodyPr>
              <a:lstStyle/>
              <a:p>
                <a:pPr algn="ctr">
                  <a:lnSpc>
                    <a:spcPct val="80000"/>
                  </a:lnSpc>
                  <a:defRPr/>
                </a:pPr>
                <a:r>
                  <a:rPr lang="en-US" sz="900" dirty="0">
                    <a:solidFill>
                      <a:srgbClr val="404040"/>
                    </a:solidFill>
                    <a:latin typeface="Helvetica 55 Roman"/>
                    <a:ea typeface="MS PGothic" charset="0"/>
                    <a:cs typeface="Helvetica 55 Roman"/>
                  </a:rPr>
                  <a:t>Content </a:t>
                </a:r>
              </a:p>
              <a:p>
                <a:pPr algn="ctr">
                  <a:lnSpc>
                    <a:spcPct val="80000"/>
                  </a:lnSpc>
                  <a:defRPr/>
                </a:pPr>
                <a:r>
                  <a:rPr lang="en-US" sz="900" dirty="0">
                    <a:solidFill>
                      <a:srgbClr val="404040"/>
                    </a:solidFill>
                    <a:latin typeface="Helvetica 55 Roman"/>
                    <a:ea typeface="MS PGothic" charset="0"/>
                    <a:cs typeface="Helvetica 55 Roman"/>
                  </a:rPr>
                  <a:t>Processor</a:t>
                </a:r>
              </a:p>
            </p:txBody>
          </p:sp>
        </p:grpSp>
        <p:grpSp>
          <p:nvGrpSpPr>
            <p:cNvPr id="135" name="Group 146"/>
            <p:cNvGrpSpPr>
              <a:grpSpLocks/>
            </p:cNvGrpSpPr>
            <p:nvPr/>
          </p:nvGrpSpPr>
          <p:grpSpPr bwMode="auto">
            <a:xfrm>
              <a:off x="5817697" y="2393094"/>
              <a:ext cx="1930400" cy="647700"/>
              <a:chOff x="-1708150" y="2514600"/>
              <a:chExt cx="1930559" cy="648000"/>
            </a:xfrm>
          </p:grpSpPr>
          <p:sp>
            <p:nvSpPr>
              <p:cNvPr id="136" name="Rounded Rectangle 135"/>
              <p:cNvSpPr>
                <a:spLocks/>
              </p:cNvSpPr>
              <p:nvPr/>
            </p:nvSpPr>
            <p:spPr bwMode="auto">
              <a:xfrm>
                <a:off x="-990670" y="2514600"/>
                <a:ext cx="648000" cy="648000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headEnd type="none" w="med" len="med"/>
                <a:tailEnd type="none" w="med" len="med"/>
              </a:ln>
              <a:effectLst>
                <a:outerShdw blurRad="78105" dist="88900" dir="4020000" sx="105000" sy="105000" rotWithShape="0">
                  <a:srgbClr val="000000">
                    <a:alpha val="23000"/>
                  </a:srgbClr>
                </a:outerShdw>
              </a:effectLst>
              <a:scene3d>
                <a:camera prst="isometricTopUp"/>
                <a:lightRig rig="threePt" dir="t">
                  <a:rot lat="0" lon="0" rev="1200000"/>
                </a:lightRig>
              </a:scene3d>
              <a:sp3d extrusionH="127000" prstMaterial="metal">
                <a:bevelT w="63500" h="25400"/>
              </a:sp3d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accent1"/>
                  </a:buClr>
                  <a:buSzPct val="90000"/>
                  <a:buFont typeface="Wingdings" charset="2"/>
                  <a:buNone/>
                  <a:defRPr/>
                </a:pPr>
                <a:endParaRPr lang="en-US" sz="18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37" name="Group 148"/>
              <p:cNvGrpSpPr>
                <a:grpSpLocks/>
              </p:cNvGrpSpPr>
              <p:nvPr/>
            </p:nvGrpSpPr>
            <p:grpSpPr bwMode="auto">
              <a:xfrm>
                <a:off x="-1708150" y="2616200"/>
                <a:ext cx="1930559" cy="412750"/>
                <a:chOff x="906656" y="2047730"/>
                <a:chExt cx="1930559" cy="412750"/>
              </a:xfrm>
            </p:grpSpPr>
            <p:pic>
              <p:nvPicPr>
                <p:cNvPr id="138" name="Picture 137" descr="Fortinet_Grid_Icon_RED.png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78206" y="2208480"/>
                  <a:ext cx="330721" cy="252000"/>
                </a:xfrm>
                <a:prstGeom prst="rect">
                  <a:avLst/>
                </a:prstGeom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scene3d>
                  <a:camera prst="isometricTopUp"/>
                  <a:lightRig rig="threePt" dir="t"/>
                </a:scene3d>
              </p:spPr>
            </p:pic>
            <p:sp>
              <p:nvSpPr>
                <p:cNvPr id="139" name="TextBox 138"/>
                <p:cNvSpPr txBox="1"/>
                <p:nvPr/>
              </p:nvSpPr>
              <p:spPr>
                <a:xfrm>
                  <a:off x="906656" y="2047730"/>
                  <a:ext cx="1930559" cy="318549"/>
                </a:xfrm>
                <a:prstGeom prst="rect">
                  <a:avLst/>
                </a:prstGeom>
                <a:noFill/>
                <a:scene3d>
                  <a:camera prst="isometricTopUp"/>
                  <a:lightRig rig="threePt" dir="t"/>
                </a:scene3d>
              </p:spPr>
              <p:txBody>
                <a:bodyPr>
                  <a:spAutoFit/>
                </a:bodyPr>
                <a:lstStyle/>
                <a:p>
                  <a:pPr algn="ctr">
                    <a:lnSpc>
                      <a:spcPct val="80000"/>
                    </a:lnSpc>
                    <a:defRPr/>
                  </a:pPr>
                  <a:r>
                    <a:rPr lang="en-US" sz="900" dirty="0">
                      <a:solidFill>
                        <a:srgbClr val="404040"/>
                      </a:solidFill>
                      <a:latin typeface="Helvetica 55 Roman"/>
                      <a:ea typeface="MS PGothic" charset="0"/>
                      <a:cs typeface="Helvetica 55 Roman"/>
                    </a:rPr>
                    <a:t>Network </a:t>
                  </a:r>
                </a:p>
                <a:p>
                  <a:pPr algn="ctr">
                    <a:lnSpc>
                      <a:spcPct val="80000"/>
                    </a:lnSpc>
                    <a:defRPr/>
                  </a:pPr>
                  <a:r>
                    <a:rPr lang="en-US" sz="900" dirty="0">
                      <a:solidFill>
                        <a:srgbClr val="404040"/>
                      </a:solidFill>
                      <a:latin typeface="Helvetica 55 Roman"/>
                      <a:ea typeface="MS PGothic" charset="0"/>
                      <a:cs typeface="Helvetica 55 Roman"/>
                    </a:rPr>
                    <a:t>Processor</a:t>
                  </a:r>
                </a:p>
              </p:txBody>
            </p:sp>
          </p:grpSp>
        </p:grpSp>
      </p:grpSp>
      <p:sp>
        <p:nvSpPr>
          <p:cNvPr id="80" name="TextBox 79"/>
          <p:cNvSpPr txBox="1"/>
          <p:nvPr/>
        </p:nvSpPr>
        <p:spPr>
          <a:xfrm>
            <a:off x="6742416" y="5069142"/>
            <a:ext cx="16475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FortiGate1000 - 5000</a:t>
            </a:r>
          </a:p>
        </p:txBody>
      </p:sp>
      <p:grpSp>
        <p:nvGrpSpPr>
          <p:cNvPr id="105" name="Group 104"/>
          <p:cNvGrpSpPr/>
          <p:nvPr/>
        </p:nvGrpSpPr>
        <p:grpSpPr>
          <a:xfrm>
            <a:off x="1456426" y="3550991"/>
            <a:ext cx="766003" cy="608312"/>
            <a:chOff x="4483681" y="3498456"/>
            <a:chExt cx="1751034" cy="1480562"/>
          </a:xfrm>
        </p:grpSpPr>
        <p:sp>
          <p:nvSpPr>
            <p:cNvPr id="106" name="Rounded Rectangle 105"/>
            <p:cNvSpPr/>
            <p:nvPr/>
          </p:nvSpPr>
          <p:spPr bwMode="auto">
            <a:xfrm>
              <a:off x="4754153" y="3498456"/>
              <a:ext cx="1480562" cy="1480562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headEnd type="none" w="med" len="med"/>
              <a:tailEnd type="none" w="med" len="med"/>
            </a:ln>
            <a:effectLst>
              <a:outerShdw blurRad="78105" dist="88900" dir="4020000" sx="105000" sy="105000" rotWithShape="0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>
                <a:rot lat="0" lon="0" rev="1200000"/>
              </a:lightRig>
            </a:scene3d>
            <a:sp3d extrusionH="127000" prstMaterial="metal">
              <a:bevelT w="63500" h="25400"/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14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pic>
          <p:nvPicPr>
            <p:cNvPr id="107" name="Picture 106" descr="Fortinet_Grid_Icon_R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0091" y="4110845"/>
              <a:ext cx="619152" cy="441704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isometricTopUp"/>
              <a:lightRig rig="threePt" dir="t"/>
            </a:scene3d>
          </p:spPr>
        </p:pic>
        <p:sp>
          <p:nvSpPr>
            <p:cNvPr id="108" name="TextBox 107"/>
            <p:cNvSpPr txBox="1"/>
            <p:nvPr/>
          </p:nvSpPr>
          <p:spPr>
            <a:xfrm>
              <a:off x="4483681" y="3926305"/>
              <a:ext cx="1716965" cy="440380"/>
            </a:xfrm>
            <a:prstGeom prst="rect">
              <a:avLst/>
            </a:prstGeom>
            <a:noFill/>
            <a:scene3d>
              <a:camera prst="isometricTop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SOC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0535" y="3089464"/>
            <a:ext cx="2424636" cy="6885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1723" y="4021321"/>
            <a:ext cx="1390579" cy="928907"/>
          </a:xfrm>
          <a:prstGeom prst="rect">
            <a:avLst/>
          </a:prstGeom>
        </p:spPr>
      </p:pic>
      <p:grpSp>
        <p:nvGrpSpPr>
          <p:cNvPr id="112" name="Group 111"/>
          <p:cNvGrpSpPr/>
          <p:nvPr/>
        </p:nvGrpSpPr>
        <p:grpSpPr>
          <a:xfrm>
            <a:off x="6105638" y="3347033"/>
            <a:ext cx="2431394" cy="777335"/>
            <a:chOff x="5316703" y="2263459"/>
            <a:chExt cx="2431394" cy="777335"/>
          </a:xfrm>
        </p:grpSpPr>
        <p:grpSp>
          <p:nvGrpSpPr>
            <p:cNvPr id="167" name="Group 123"/>
            <p:cNvGrpSpPr>
              <a:grpSpLocks/>
            </p:cNvGrpSpPr>
            <p:nvPr/>
          </p:nvGrpSpPr>
          <p:grpSpPr bwMode="auto">
            <a:xfrm>
              <a:off x="5316703" y="2263459"/>
              <a:ext cx="1930400" cy="647700"/>
              <a:chOff x="-298450" y="914400"/>
              <a:chExt cx="1930556" cy="648000"/>
            </a:xfrm>
          </p:grpSpPr>
          <p:sp>
            <p:nvSpPr>
              <p:cNvPr id="173" name="Rounded Rectangle 172"/>
              <p:cNvSpPr>
                <a:spLocks noChangeAspect="1"/>
              </p:cNvSpPr>
              <p:nvPr/>
            </p:nvSpPr>
            <p:spPr bwMode="auto">
              <a:xfrm>
                <a:off x="421272" y="914400"/>
                <a:ext cx="648000" cy="648000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  <a:ln>
                <a:headEnd type="none" w="med" len="med"/>
                <a:tailEnd type="none" w="med" len="med"/>
              </a:ln>
              <a:effectLst>
                <a:outerShdw blurRad="78105" dist="88900" dir="4020000" sx="105000" sy="105000" rotWithShape="0">
                  <a:srgbClr val="000000">
                    <a:alpha val="23000"/>
                  </a:srgbClr>
                </a:outerShdw>
              </a:effectLst>
              <a:scene3d>
                <a:camera prst="isometricTopUp"/>
                <a:lightRig rig="freezing" dir="t">
                  <a:rot lat="0" lon="0" rev="1200000"/>
                </a:lightRig>
              </a:scene3d>
              <a:sp3d extrusionH="127000" prstMaterial="metal">
                <a:bevelT w="63500" h="25400"/>
              </a:sp3d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accent1"/>
                  </a:buClr>
                  <a:buSzPct val="90000"/>
                  <a:buFont typeface="Wingdings" charset="2"/>
                  <a:buNone/>
                  <a:defRPr/>
                </a:pPr>
                <a:endParaRPr lang="en-US" sz="2000" dirty="0">
                  <a:solidFill>
                    <a:schemeClr val="accent2"/>
                  </a:solidFill>
                </a:endParaRPr>
              </a:p>
            </p:txBody>
          </p:sp>
          <p:pic>
            <p:nvPicPr>
              <p:cNvPr id="174" name="Picture 173" descr="Fortinet_Grid_Icon_RED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9450" y="1175622"/>
                <a:ext cx="330721" cy="252000"/>
              </a:xfrm>
              <a:prstGeom prst="rect">
                <a:avLst/>
              </a:prstGeom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isometricTopUp"/>
                <a:lightRig rig="threePt" dir="t"/>
              </a:scene3d>
            </p:spPr>
          </p:pic>
          <p:sp>
            <p:nvSpPr>
              <p:cNvPr id="175" name="TextBox 174"/>
              <p:cNvSpPr txBox="1"/>
              <p:nvPr/>
            </p:nvSpPr>
            <p:spPr>
              <a:xfrm>
                <a:off x="-298450" y="1027651"/>
                <a:ext cx="1930556" cy="318549"/>
              </a:xfrm>
              <a:prstGeom prst="rect">
                <a:avLst/>
              </a:prstGeom>
              <a:noFill/>
              <a:scene3d>
                <a:camera prst="isometricTopUp"/>
                <a:lightRig rig="threePt" dir="t"/>
              </a:scene3d>
            </p:spPr>
            <p:txBody>
              <a:bodyPr>
                <a:spAutoFit/>
              </a:bodyPr>
              <a:lstStyle/>
              <a:p>
                <a:pPr algn="ctr">
                  <a:lnSpc>
                    <a:spcPct val="80000"/>
                  </a:lnSpc>
                  <a:defRPr/>
                </a:pPr>
                <a:r>
                  <a:rPr lang="en-US" sz="900" dirty="0">
                    <a:solidFill>
                      <a:srgbClr val="404040"/>
                    </a:solidFill>
                    <a:latin typeface="Helvetica 55 Roman"/>
                    <a:ea typeface="MS PGothic" charset="0"/>
                    <a:cs typeface="Helvetica 55 Roman"/>
                  </a:rPr>
                  <a:t>Content </a:t>
                </a:r>
              </a:p>
              <a:p>
                <a:pPr algn="ctr">
                  <a:lnSpc>
                    <a:spcPct val="80000"/>
                  </a:lnSpc>
                  <a:defRPr/>
                </a:pPr>
                <a:r>
                  <a:rPr lang="en-US" sz="900" dirty="0">
                    <a:solidFill>
                      <a:srgbClr val="404040"/>
                    </a:solidFill>
                    <a:latin typeface="Helvetica 55 Roman"/>
                    <a:ea typeface="MS PGothic" charset="0"/>
                    <a:cs typeface="Helvetica 55 Roman"/>
                  </a:rPr>
                  <a:t>Processor</a:t>
                </a:r>
              </a:p>
            </p:txBody>
          </p:sp>
        </p:grpSp>
        <p:grpSp>
          <p:nvGrpSpPr>
            <p:cNvPr id="168" name="Group 146"/>
            <p:cNvGrpSpPr>
              <a:grpSpLocks/>
            </p:cNvGrpSpPr>
            <p:nvPr/>
          </p:nvGrpSpPr>
          <p:grpSpPr bwMode="auto">
            <a:xfrm>
              <a:off x="5817697" y="2393094"/>
              <a:ext cx="1930400" cy="647700"/>
              <a:chOff x="-1708150" y="2514600"/>
              <a:chExt cx="1930559" cy="648000"/>
            </a:xfrm>
          </p:grpSpPr>
          <p:sp>
            <p:nvSpPr>
              <p:cNvPr id="169" name="Rounded Rectangle 168"/>
              <p:cNvSpPr>
                <a:spLocks/>
              </p:cNvSpPr>
              <p:nvPr/>
            </p:nvSpPr>
            <p:spPr bwMode="auto">
              <a:xfrm>
                <a:off x="-990670" y="2514600"/>
                <a:ext cx="648000" cy="648000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headEnd type="none" w="med" len="med"/>
                <a:tailEnd type="none" w="med" len="med"/>
              </a:ln>
              <a:effectLst>
                <a:outerShdw blurRad="78105" dist="88900" dir="4020000" sx="105000" sy="105000" rotWithShape="0">
                  <a:srgbClr val="000000">
                    <a:alpha val="23000"/>
                  </a:srgbClr>
                </a:outerShdw>
              </a:effectLst>
              <a:scene3d>
                <a:camera prst="isometricTopUp"/>
                <a:lightRig rig="threePt" dir="t">
                  <a:rot lat="0" lon="0" rev="1200000"/>
                </a:lightRig>
              </a:scene3d>
              <a:sp3d extrusionH="127000" prstMaterial="metal">
                <a:bevelT w="63500" h="25400"/>
              </a:sp3d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0" hangingPunct="0">
                  <a:spcBef>
                    <a:spcPct val="20000"/>
                  </a:spcBef>
                  <a:buClr>
                    <a:schemeClr val="accent1"/>
                  </a:buClr>
                  <a:buSzPct val="90000"/>
                  <a:buFont typeface="Wingdings" charset="2"/>
                  <a:buNone/>
                  <a:defRPr/>
                </a:pPr>
                <a:endParaRPr lang="en-US" sz="1800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70" name="Group 148"/>
              <p:cNvGrpSpPr>
                <a:grpSpLocks/>
              </p:cNvGrpSpPr>
              <p:nvPr/>
            </p:nvGrpSpPr>
            <p:grpSpPr bwMode="auto">
              <a:xfrm>
                <a:off x="-1708150" y="2616200"/>
                <a:ext cx="1930559" cy="412750"/>
                <a:chOff x="906656" y="2047730"/>
                <a:chExt cx="1930559" cy="412750"/>
              </a:xfrm>
            </p:grpSpPr>
            <p:pic>
              <p:nvPicPr>
                <p:cNvPr id="171" name="Picture 170" descr="Fortinet_Grid_Icon_RED.png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78206" y="2208480"/>
                  <a:ext cx="330721" cy="252000"/>
                </a:xfrm>
                <a:prstGeom prst="rect">
                  <a:avLst/>
                </a:prstGeom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scene3d>
                  <a:camera prst="isometricTopUp"/>
                  <a:lightRig rig="threePt" dir="t"/>
                </a:scene3d>
              </p:spPr>
            </p:pic>
            <p:sp>
              <p:nvSpPr>
                <p:cNvPr id="172" name="TextBox 171"/>
                <p:cNvSpPr txBox="1"/>
                <p:nvPr/>
              </p:nvSpPr>
              <p:spPr>
                <a:xfrm>
                  <a:off x="906656" y="2047730"/>
                  <a:ext cx="1930559" cy="318549"/>
                </a:xfrm>
                <a:prstGeom prst="rect">
                  <a:avLst/>
                </a:prstGeom>
                <a:noFill/>
                <a:scene3d>
                  <a:camera prst="isometricTopUp"/>
                  <a:lightRig rig="threePt" dir="t"/>
                </a:scene3d>
              </p:spPr>
              <p:txBody>
                <a:bodyPr>
                  <a:spAutoFit/>
                </a:bodyPr>
                <a:lstStyle/>
                <a:p>
                  <a:pPr algn="ctr">
                    <a:lnSpc>
                      <a:spcPct val="80000"/>
                    </a:lnSpc>
                    <a:defRPr/>
                  </a:pPr>
                  <a:r>
                    <a:rPr lang="en-US" sz="900" dirty="0">
                      <a:solidFill>
                        <a:srgbClr val="404040"/>
                      </a:solidFill>
                      <a:latin typeface="Helvetica 55 Roman"/>
                      <a:ea typeface="MS PGothic" charset="0"/>
                      <a:cs typeface="Helvetica 55 Roman"/>
                    </a:rPr>
                    <a:t>Network </a:t>
                  </a:r>
                </a:p>
                <a:p>
                  <a:pPr algn="ctr">
                    <a:lnSpc>
                      <a:spcPct val="80000"/>
                    </a:lnSpc>
                    <a:defRPr/>
                  </a:pPr>
                  <a:r>
                    <a:rPr lang="en-US" sz="900" dirty="0">
                      <a:solidFill>
                        <a:srgbClr val="404040"/>
                      </a:solidFill>
                      <a:latin typeface="Helvetica 55 Roman"/>
                      <a:ea typeface="MS PGothic" charset="0"/>
                      <a:cs typeface="Helvetica 55 Roman"/>
                    </a:rPr>
                    <a:t>Processor</a:t>
                  </a:r>
                </a:p>
              </p:txBody>
            </p:sp>
          </p:grpSp>
        </p:grp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4272" y="1211099"/>
            <a:ext cx="1238267" cy="1253941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 bwMode="auto">
          <a:xfrm>
            <a:off x="2257778" y="1580444"/>
            <a:ext cx="3683000" cy="860778"/>
          </a:xfrm>
          <a:prstGeom prst="leftRightArrow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FortiOS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425475"/>
      </p:ext>
    </p:extLst>
  </p:cSld>
  <p:clrMapOvr>
    <a:masterClrMapping/>
  </p:clrMapOvr>
  <p:transition xmlns:p14="http://schemas.microsoft.com/office/powerpoint/2010/main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Product Mix</a:t>
            </a:r>
            <a:endParaRPr lang="en-US" dirty="0"/>
          </a:p>
        </p:txBody>
      </p:sp>
      <p:pic>
        <p:nvPicPr>
          <p:cNvPr id="4" name="Picture 13" descr="Fortinet_Grid-Icon_Opacity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3649" y="1261794"/>
            <a:ext cx="6971069" cy="497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378488728"/>
              </p:ext>
            </p:extLst>
          </p:nvPr>
        </p:nvGraphicFramePr>
        <p:xfrm>
          <a:off x="1134331" y="1910993"/>
          <a:ext cx="6497742" cy="3328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40488" y="1912019"/>
            <a:ext cx="1707018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Enterprise</a:t>
            </a:r>
          </a:p>
          <a:p>
            <a:pPr algn="ctr"/>
            <a:r>
              <a:rPr lang="en-US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or</a:t>
            </a:r>
          </a:p>
          <a:p>
            <a:pPr algn="ctr"/>
            <a:r>
              <a:rPr lang="en-US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Carrier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4414" y="3926097"/>
            <a:ext cx="18090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SMB</a:t>
            </a:r>
          </a:p>
          <a:p>
            <a:pPr algn="ctr"/>
            <a:r>
              <a:rPr lang="en-US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or</a:t>
            </a:r>
          </a:p>
          <a:p>
            <a:pPr algn="ctr"/>
            <a:r>
              <a:rPr lang="en-US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Distributed</a:t>
            </a:r>
          </a:p>
          <a:p>
            <a:pPr algn="ctr"/>
            <a:r>
              <a:rPr lang="en-US" b="1" dirty="0" smtClean="0">
                <a:solidFill>
                  <a:srgbClr val="637F7F"/>
                </a:solidFill>
                <a:latin typeface="Helvetica 55 Roman"/>
                <a:cs typeface="Helvetica 55 Roman"/>
              </a:rPr>
              <a:t>Enterprise</a:t>
            </a:r>
          </a:p>
        </p:txBody>
      </p:sp>
      <p:pic>
        <p:nvPicPr>
          <p:cNvPr id="9" name="Picture 26" descr="1U_Lt-s_x20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164" y="1622436"/>
            <a:ext cx="12938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58" y="2720261"/>
            <a:ext cx="122237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27865" y="2287025"/>
            <a:ext cx="64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Entry </a:t>
            </a:r>
          </a:p>
          <a:p>
            <a:pPr algn="ctr"/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Level</a:t>
            </a:r>
            <a:endParaRPr lang="en-US" sz="14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2" name="Picture 43" descr="2U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8390" y="4865983"/>
            <a:ext cx="1493837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4" descr="FG-3950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8597" y="3983038"/>
            <a:ext cx="1493838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213102" y="5146666"/>
            <a:ext cx="13131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Edge or Core</a:t>
            </a:r>
          </a:p>
          <a:p>
            <a:pPr algn="ctr"/>
            <a:r>
              <a:rPr lang="en-US" sz="14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  <a:endParaRPr lang="en-US" sz="14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757" y="5927040"/>
            <a:ext cx="22749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Based on </a:t>
            </a:r>
            <a:r>
              <a:rPr lang="en-US" sz="1000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Billings Q1 2014</a:t>
            </a:r>
          </a:p>
        </p:txBody>
      </p:sp>
    </p:spTree>
    <p:extLst>
      <p:ext uri="{BB962C8B-B14F-4D97-AF65-F5344CB8AC3E}">
        <p14:creationId xmlns:p14="http://schemas.microsoft.com/office/powerpoint/2010/main" val="281101768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10"/>
          <p:cNvGrpSpPr/>
          <p:nvPr/>
        </p:nvGrpSpPr>
        <p:grpSpPr>
          <a:xfrm>
            <a:off x="323850" y="1312334"/>
            <a:ext cx="4175124" cy="1153739"/>
            <a:chOff x="323850" y="1555750"/>
            <a:chExt cx="4175124" cy="1308080"/>
          </a:xfrm>
        </p:grpSpPr>
        <p:sp>
          <p:nvSpPr>
            <p:cNvPr id="5" name="Rechteck 78"/>
            <p:cNvSpPr/>
            <p:nvPr/>
          </p:nvSpPr>
          <p:spPr bwMode="gray">
            <a:xfrm>
              <a:off x="323850" y="1555750"/>
              <a:ext cx="1766207" cy="1308080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0" rIns="72000" bIns="0" anchor="ctr" anchorCtr="0"/>
            <a:lstStyle/>
            <a:p>
              <a:pPr defTabSz="801688" eaLnBrk="0" hangingPunct="0"/>
              <a:endParaRPr lang="de-DE" sz="14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" name="Rechteck 4"/>
            <p:cNvSpPr/>
            <p:nvPr/>
          </p:nvSpPr>
          <p:spPr bwMode="gray">
            <a:xfrm>
              <a:off x="2090057" y="1555750"/>
              <a:ext cx="2408917" cy="130808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688" eaLnBrk="0" hangingPunct="0"/>
              <a:r>
                <a:rPr lang="en-US" sz="1600" noProof="1">
                  <a:solidFill>
                    <a:srgbClr val="000000"/>
                  </a:solidFill>
                  <a:cs typeface="Arial" charset="0"/>
                </a:rPr>
                <a:t>40G/100G Ethernet is already </a:t>
              </a:r>
              <a:r>
                <a:rPr lang="en-US" sz="1600" noProof="1" smtClean="0">
                  <a:solidFill>
                    <a:srgbClr val="000000"/>
                  </a:solidFill>
                  <a:cs typeface="Arial" charset="0"/>
                </a:rPr>
                <a:t>here</a:t>
              </a: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7" name="Gruppieren 8"/>
            <p:cNvGrpSpPr/>
            <p:nvPr/>
          </p:nvGrpSpPr>
          <p:grpSpPr>
            <a:xfrm>
              <a:off x="601731" y="1712709"/>
              <a:ext cx="1210444" cy="1107358"/>
              <a:chOff x="601731" y="1712709"/>
              <a:chExt cx="1210444" cy="1107358"/>
            </a:xfrm>
          </p:grpSpPr>
          <p:sp>
            <p:nvSpPr>
              <p:cNvPr id="8" name="Ellipse 100"/>
              <p:cNvSpPr/>
              <p:nvPr/>
            </p:nvSpPr>
            <p:spPr bwMode="gray">
              <a:xfrm>
                <a:off x="601731" y="2509933"/>
                <a:ext cx="1210444" cy="31013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endParaRPr lang="de-DE" sz="2400" b="1" u="sng" dirty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</a:endParaRPr>
              </a:p>
            </p:txBody>
          </p:sp>
          <p:grpSp>
            <p:nvGrpSpPr>
              <p:cNvPr id="9" name="Gruppieren 114"/>
              <p:cNvGrpSpPr/>
              <p:nvPr/>
            </p:nvGrpSpPr>
            <p:grpSpPr bwMode="gray">
              <a:xfrm>
                <a:off x="709872" y="1712709"/>
                <a:ext cx="994163" cy="994163"/>
                <a:chOff x="3404196" y="2511226"/>
                <a:chExt cx="2335610" cy="2335610"/>
              </a:xfrm>
              <a:effectLst>
                <a:outerShdw blurRad="63500" sx="101000" sy="101000" algn="ctr" rotWithShape="0">
                  <a:srgbClr val="000000">
                    <a:alpha val="70000"/>
                  </a:srgbClr>
                </a:outerShdw>
              </a:effectLst>
            </p:grpSpPr>
            <p:sp>
              <p:nvSpPr>
                <p:cNvPr id="10" name="Ellipse 111"/>
                <p:cNvSpPr/>
                <p:nvPr/>
              </p:nvSpPr>
              <p:spPr bwMode="gray">
                <a:xfrm>
                  <a:off x="3404196" y="2511226"/>
                  <a:ext cx="2335610" cy="233561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n w="6350">
                  <a:noFill/>
                  <a:round/>
                  <a:headEnd/>
                  <a:tailEnd/>
                </a:ln>
                <a:effectLst>
                  <a:innerShdw blurRad="88900">
                    <a:prstClr val="black"/>
                  </a:innerShdw>
                </a:effectLst>
              </p:spPr>
              <p:txBody>
                <a:bodyPr/>
                <a:lstStyle/>
                <a:p>
                  <a:pPr>
                    <a:lnSpc>
                      <a:spcPct val="95000"/>
                    </a:lnSpc>
                    <a:spcAft>
                      <a:spcPts val="800"/>
                    </a:spcAft>
                  </a:pPr>
                  <a:endParaRPr lang="de-DE" u="sng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" name="Ellipse 112"/>
                <p:cNvSpPr/>
                <p:nvPr/>
              </p:nvSpPr>
              <p:spPr bwMode="gray">
                <a:xfrm>
                  <a:off x="3722688" y="2829718"/>
                  <a:ext cx="1698625" cy="1698625"/>
                </a:xfrm>
                <a:prstGeom prst="ellipse">
                  <a:avLst/>
                </a:prstGeom>
                <a:solidFill>
                  <a:srgbClr val="E6E6E6"/>
                </a:solidFill>
                <a:ln w="12700">
                  <a:noFill/>
                  <a:round/>
                  <a:headEnd/>
                  <a:tailEnd/>
                </a:ln>
                <a:effectLst>
                  <a:innerShdw blurRad="88900">
                    <a:prstClr val="black"/>
                  </a:innerShdw>
                </a:effectLst>
              </p:spPr>
              <p:txBody>
                <a:bodyPr rtlCol="0" anchor="ctr"/>
                <a:lstStyle/>
                <a:p>
                  <a:pPr algn="ctr"/>
                  <a:endParaRPr lang="de-DE" u="sng" dirty="0"/>
                </a:p>
              </p:txBody>
            </p:sp>
            <p:sp>
              <p:nvSpPr>
                <p:cNvPr id="12" name="Ellipse 113"/>
                <p:cNvSpPr/>
                <p:nvPr/>
              </p:nvSpPr>
              <p:spPr bwMode="gray">
                <a:xfrm>
                  <a:off x="4041180" y="3148210"/>
                  <a:ext cx="1061641" cy="106164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0800000" scaled="0"/>
                  <a:tileRect/>
                </a:gradFill>
                <a:ln w="6350">
                  <a:noFill/>
                  <a:round/>
                  <a:headEnd/>
                  <a:tailEnd/>
                </a:ln>
                <a:effectLst>
                  <a:innerShdw blurRad="88900">
                    <a:prstClr val="black"/>
                  </a:innerShdw>
                </a:effectLst>
              </p:spPr>
              <p:txBody>
                <a:bodyPr lIns="0" tIns="0" rIns="0" bIns="0" anchor="ctr" anchorCtr="0"/>
                <a:lstStyle/>
                <a:p>
                  <a:pPr algn="ctr">
                    <a:lnSpc>
                      <a:spcPct val="95000"/>
                    </a:lnSpc>
                    <a:spcAft>
                      <a:spcPts val="800"/>
                    </a:spcAft>
                  </a:pPr>
                  <a:endParaRPr lang="de-DE" sz="1600" b="1" u="sng" noProof="1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endParaRPr>
                </a:p>
              </p:txBody>
            </p:sp>
          </p:grpSp>
        </p:grpSp>
      </p:grpSp>
      <p:grpSp>
        <p:nvGrpSpPr>
          <p:cNvPr id="13" name="Gruppieren 13"/>
          <p:cNvGrpSpPr/>
          <p:nvPr/>
        </p:nvGrpSpPr>
        <p:grpSpPr>
          <a:xfrm>
            <a:off x="323850" y="2513466"/>
            <a:ext cx="4175124" cy="1153739"/>
            <a:chOff x="323850" y="3024991"/>
            <a:chExt cx="4175124" cy="1308080"/>
          </a:xfrm>
        </p:grpSpPr>
        <p:sp>
          <p:nvSpPr>
            <p:cNvPr id="14" name="Rechteck 80"/>
            <p:cNvSpPr/>
            <p:nvPr/>
          </p:nvSpPr>
          <p:spPr bwMode="gray">
            <a:xfrm>
              <a:off x="323850" y="3024991"/>
              <a:ext cx="1766207" cy="1308080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0" rIns="72000" bIns="0" anchor="ctr" anchorCtr="0"/>
            <a:lstStyle/>
            <a:p>
              <a:pPr defTabSz="801688" eaLnBrk="0" hangingPunct="0">
                <a:defRPr/>
              </a:pPr>
              <a:endParaRPr lang="de-DE" sz="14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5" name="Rechteck 34"/>
            <p:cNvSpPr/>
            <p:nvPr/>
          </p:nvSpPr>
          <p:spPr bwMode="gray">
            <a:xfrm>
              <a:off x="2090057" y="3024991"/>
              <a:ext cx="2408917" cy="130808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688" eaLnBrk="0" hangingPunct="0"/>
              <a:r>
                <a:rPr lang="de-DE" sz="1600" noProof="1">
                  <a:solidFill>
                    <a:srgbClr val="000000"/>
                  </a:solidFill>
                  <a:cs typeface="Arial" charset="0"/>
                </a:rPr>
                <a:t>Advanced Persistent Threats and Increased Cloud </a:t>
              </a:r>
              <a:r>
                <a:rPr lang="de-DE" sz="1600" noProof="1" smtClean="0">
                  <a:solidFill>
                    <a:srgbClr val="000000"/>
                  </a:solidFill>
                  <a:cs typeface="Arial" charset="0"/>
                </a:rPr>
                <a:t>Usage</a:t>
              </a:r>
              <a:endParaRPr lang="de-DE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16" name="Gruppieren 134"/>
            <p:cNvGrpSpPr/>
            <p:nvPr/>
          </p:nvGrpSpPr>
          <p:grpSpPr bwMode="gray">
            <a:xfrm>
              <a:off x="503691" y="3157933"/>
              <a:ext cx="1406524" cy="1042196"/>
              <a:chOff x="510383" y="3136899"/>
              <a:chExt cx="1406524" cy="1042196"/>
            </a:xfrm>
          </p:grpSpPr>
          <p:cxnSp>
            <p:nvCxnSpPr>
              <p:cNvPr id="17" name="Gerade Verbindung mit Pfeil 125"/>
              <p:cNvCxnSpPr/>
              <p:nvPr/>
            </p:nvCxnSpPr>
            <p:spPr bwMode="gray">
              <a:xfrm rot="16200000" flipV="1">
                <a:off x="-3572" y="3656409"/>
                <a:ext cx="1040607" cy="1588"/>
              </a:xfrm>
              <a:prstGeom prst="straightConnector1">
                <a:avLst/>
              </a:prstGeom>
              <a:noFill/>
              <a:ln w="19050">
                <a:solidFill>
                  <a:srgbClr val="969696"/>
                </a:solidFill>
                <a:prstDash val="solid"/>
                <a:round/>
                <a:headEnd/>
                <a:tailEnd type="triangle"/>
              </a:ln>
            </p:spPr>
          </p:cxnSp>
          <p:sp>
            <p:nvSpPr>
              <p:cNvPr id="18" name="Rechteck 128"/>
              <p:cNvSpPr/>
              <p:nvPr/>
            </p:nvSpPr>
            <p:spPr bwMode="gray">
              <a:xfrm>
                <a:off x="667567" y="3709988"/>
                <a:ext cx="188930" cy="467519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63500" sx="101000" sy="101000" algn="ctr" rotWithShape="0">
                  <a:srgbClr val="000000">
                    <a:alpha val="70000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eaLnBrk="0" hangingPunct="0"/>
                <a:endParaRPr lang="de-DE" sz="1400" b="1" noProof="1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19" name="Rechteck 130"/>
              <p:cNvSpPr/>
              <p:nvPr/>
            </p:nvSpPr>
            <p:spPr bwMode="gray">
              <a:xfrm>
                <a:off x="940064" y="3595688"/>
                <a:ext cx="188930" cy="581819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63500" sx="101000" sy="101000" algn="ctr" rotWithShape="0">
                  <a:srgbClr val="000000">
                    <a:alpha val="70000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eaLnBrk="0" hangingPunct="0">
                  <a:defRPr/>
                </a:pPr>
                <a:endParaRPr lang="de-DE" sz="1400" b="1" noProof="1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20" name="Rechteck 131"/>
              <p:cNvSpPr/>
              <p:nvPr/>
            </p:nvSpPr>
            <p:spPr bwMode="gray">
              <a:xfrm>
                <a:off x="1212561" y="3495676"/>
                <a:ext cx="188930" cy="68183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63500" sx="101000" sy="101000" algn="ctr" rotWithShape="0">
                  <a:srgbClr val="000000">
                    <a:alpha val="70000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eaLnBrk="0" hangingPunct="0">
                  <a:defRPr/>
                </a:pPr>
                <a:endParaRPr lang="de-DE" sz="1400" b="1" noProof="1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21" name="Rechteck 132"/>
              <p:cNvSpPr/>
              <p:nvPr/>
            </p:nvSpPr>
            <p:spPr bwMode="gray">
              <a:xfrm>
                <a:off x="1485059" y="3390900"/>
                <a:ext cx="188930" cy="786607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63500" sx="101000" sy="101000" algn="ctr" rotWithShape="0">
                  <a:srgbClr val="000000">
                    <a:alpha val="70000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eaLnBrk="0" hangingPunct="0">
                  <a:defRPr/>
                </a:pPr>
                <a:endParaRPr lang="de-DE" sz="1400" b="1" noProof="1">
                  <a:solidFill>
                    <a:srgbClr val="FFFFFF"/>
                  </a:solidFill>
                  <a:cs typeface="Arial" charset="0"/>
                </a:endParaRPr>
              </a:p>
            </p:txBody>
          </p:sp>
          <p:cxnSp>
            <p:nvCxnSpPr>
              <p:cNvPr id="22" name="Gerade Verbindung mit Pfeil 127"/>
              <p:cNvCxnSpPr/>
              <p:nvPr/>
            </p:nvCxnSpPr>
            <p:spPr bwMode="gray">
              <a:xfrm>
                <a:off x="510383" y="4177507"/>
                <a:ext cx="1406524" cy="1588"/>
              </a:xfrm>
              <a:prstGeom prst="straightConnector1">
                <a:avLst/>
              </a:prstGeom>
              <a:noFill/>
              <a:ln w="19050">
                <a:solidFill>
                  <a:srgbClr val="969696"/>
                </a:solidFill>
                <a:prstDash val="solid"/>
                <a:round/>
                <a:headEnd/>
                <a:tailEnd type="triangle"/>
              </a:ln>
            </p:spPr>
          </p:cxnSp>
        </p:grpSp>
      </p:grpSp>
      <p:grpSp>
        <p:nvGrpSpPr>
          <p:cNvPr id="23" name="Gruppieren 12"/>
          <p:cNvGrpSpPr/>
          <p:nvPr/>
        </p:nvGrpSpPr>
        <p:grpSpPr>
          <a:xfrm>
            <a:off x="323850" y="3714599"/>
            <a:ext cx="4175124" cy="1153739"/>
            <a:chOff x="323850" y="4494233"/>
            <a:chExt cx="4175124" cy="1308080"/>
          </a:xfrm>
        </p:grpSpPr>
        <p:sp>
          <p:nvSpPr>
            <p:cNvPr id="24" name="Rechteck 85"/>
            <p:cNvSpPr/>
            <p:nvPr/>
          </p:nvSpPr>
          <p:spPr bwMode="gray">
            <a:xfrm>
              <a:off x="323850" y="4494233"/>
              <a:ext cx="1766207" cy="1308080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0" rIns="72000" bIns="0" anchor="ctr" anchorCtr="0"/>
            <a:lstStyle/>
            <a:p>
              <a:pPr defTabSz="801688" eaLnBrk="0" hangingPunct="0">
                <a:defRPr/>
              </a:pPr>
              <a:endParaRPr lang="de-DE" sz="14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5" name="Rechteck 35"/>
            <p:cNvSpPr/>
            <p:nvPr/>
          </p:nvSpPr>
          <p:spPr bwMode="gray">
            <a:xfrm>
              <a:off x="2090057" y="4494233"/>
              <a:ext cx="2408917" cy="130808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688" eaLnBrk="0" hangingPunct="0"/>
              <a:r>
                <a:rPr lang="de-DE" sz="1600" noProof="1">
                  <a:solidFill>
                    <a:srgbClr val="000000"/>
                  </a:solidFill>
                  <a:cs typeface="Arial" charset="0"/>
                </a:rPr>
                <a:t>Integration </a:t>
              </a:r>
              <a:r>
                <a:rPr lang="de-DE" sz="1600" noProof="1" smtClean="0">
                  <a:solidFill>
                    <a:srgbClr val="000000"/>
                  </a:solidFill>
                  <a:cs typeface="Arial" charset="0"/>
                </a:rPr>
                <a:t>of </a:t>
              </a:r>
              <a:r>
                <a:rPr lang="de-DE" sz="1600" noProof="1">
                  <a:solidFill>
                    <a:srgbClr val="000000"/>
                  </a:solidFill>
                  <a:cs typeface="Arial" charset="0"/>
                </a:rPr>
                <a:t>Networking and Security</a:t>
              </a:r>
            </a:p>
          </p:txBody>
        </p:sp>
        <p:grpSp>
          <p:nvGrpSpPr>
            <p:cNvPr id="26" name="Gruppieren 11"/>
            <p:cNvGrpSpPr/>
            <p:nvPr/>
          </p:nvGrpSpPr>
          <p:grpSpPr>
            <a:xfrm>
              <a:off x="503691" y="4627175"/>
              <a:ext cx="1406524" cy="1042196"/>
              <a:chOff x="503691" y="4627175"/>
              <a:chExt cx="1406524" cy="1042196"/>
            </a:xfrm>
          </p:grpSpPr>
          <p:cxnSp>
            <p:nvCxnSpPr>
              <p:cNvPr id="27" name="Gerade Verbindung mit Pfeil 136"/>
              <p:cNvCxnSpPr/>
              <p:nvPr/>
            </p:nvCxnSpPr>
            <p:spPr bwMode="gray">
              <a:xfrm rot="16200000" flipV="1">
                <a:off x="-10264" y="5146685"/>
                <a:ext cx="1040607" cy="1588"/>
              </a:xfrm>
              <a:prstGeom prst="straightConnector1">
                <a:avLst/>
              </a:prstGeom>
              <a:noFill/>
              <a:ln w="19050">
                <a:solidFill>
                  <a:srgbClr val="969696"/>
                </a:solidFill>
                <a:prstDash val="solid"/>
                <a:round/>
                <a:headEnd/>
                <a:tailEnd type="triangle"/>
              </a:ln>
            </p:spPr>
          </p:cxnSp>
          <p:grpSp>
            <p:nvGrpSpPr>
              <p:cNvPr id="28" name="Gruppieren 142"/>
              <p:cNvGrpSpPr/>
              <p:nvPr/>
            </p:nvGrpSpPr>
            <p:grpSpPr bwMode="gray">
              <a:xfrm>
                <a:off x="660875" y="5200264"/>
                <a:ext cx="1006422" cy="467520"/>
                <a:chOff x="660875" y="4881176"/>
                <a:chExt cx="1006422" cy="786608"/>
              </a:xfrm>
            </p:grpSpPr>
            <p:sp>
              <p:nvSpPr>
                <p:cNvPr id="30" name="Rechteck 137"/>
                <p:cNvSpPr/>
                <p:nvPr/>
              </p:nvSpPr>
              <p:spPr bwMode="gray">
                <a:xfrm>
                  <a:off x="660875" y="5200264"/>
                  <a:ext cx="188930" cy="467519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63500" sx="101000" sy="101000" algn="ctr" rotWithShape="0">
                    <a:srgbClr val="000000">
                      <a:alpha val="70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defTabSz="801688" eaLnBrk="0" hangingPunct="0"/>
                  <a:endParaRPr lang="de-DE" sz="1400" b="1" noProof="1">
                    <a:solidFill>
                      <a:srgbClr val="FFFFFF"/>
                    </a:solidFill>
                    <a:cs typeface="Arial" charset="0"/>
                  </a:endParaRPr>
                </a:p>
              </p:txBody>
            </p:sp>
            <p:sp>
              <p:nvSpPr>
                <p:cNvPr id="31" name="Rechteck 138"/>
                <p:cNvSpPr/>
                <p:nvPr/>
              </p:nvSpPr>
              <p:spPr bwMode="gray">
                <a:xfrm>
                  <a:off x="933372" y="5085964"/>
                  <a:ext cx="188930" cy="581819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63500" sx="101000" sy="101000" algn="ctr" rotWithShape="0">
                    <a:srgbClr val="000000">
                      <a:alpha val="70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defTabSz="801688" eaLnBrk="0" hangingPunct="0"/>
                  <a:endParaRPr lang="de-DE" sz="1400" b="1" noProof="1">
                    <a:solidFill>
                      <a:srgbClr val="FFFFFF"/>
                    </a:solidFill>
                    <a:cs typeface="Arial" charset="0"/>
                  </a:endParaRPr>
                </a:p>
              </p:txBody>
            </p:sp>
            <p:sp>
              <p:nvSpPr>
                <p:cNvPr id="32" name="Rechteck 139"/>
                <p:cNvSpPr/>
                <p:nvPr/>
              </p:nvSpPr>
              <p:spPr bwMode="gray">
                <a:xfrm>
                  <a:off x="1205869" y="4985952"/>
                  <a:ext cx="188930" cy="681832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63500" sx="101000" sy="101000" algn="ctr" rotWithShape="0">
                    <a:srgbClr val="000000">
                      <a:alpha val="70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defTabSz="801688" eaLnBrk="0" hangingPunct="0"/>
                  <a:endParaRPr lang="de-DE" sz="1400" b="1" noProof="1">
                    <a:solidFill>
                      <a:srgbClr val="FFFFFF"/>
                    </a:solidFill>
                    <a:cs typeface="Arial" charset="0"/>
                  </a:endParaRPr>
                </a:p>
              </p:txBody>
            </p:sp>
            <p:sp>
              <p:nvSpPr>
                <p:cNvPr id="33" name="Rechteck 140"/>
                <p:cNvSpPr/>
                <p:nvPr/>
              </p:nvSpPr>
              <p:spPr bwMode="gray">
                <a:xfrm>
                  <a:off x="1478367" y="4881176"/>
                  <a:ext cx="188930" cy="786607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63500" sx="101000" sy="101000" algn="ctr" rotWithShape="0">
                    <a:srgbClr val="000000">
                      <a:alpha val="70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defTabSz="801688" eaLnBrk="0" hangingPunct="0"/>
                  <a:endParaRPr lang="de-DE" sz="1400" b="1" noProof="1">
                    <a:solidFill>
                      <a:srgbClr val="FFFFFF"/>
                    </a:solidFill>
                    <a:cs typeface="Arial" charset="0"/>
                  </a:endParaRPr>
                </a:p>
              </p:txBody>
            </p:sp>
          </p:grpSp>
          <p:cxnSp>
            <p:nvCxnSpPr>
              <p:cNvPr id="29" name="Gerade Verbindung mit Pfeil 141"/>
              <p:cNvCxnSpPr/>
              <p:nvPr/>
            </p:nvCxnSpPr>
            <p:spPr bwMode="gray">
              <a:xfrm>
                <a:off x="503691" y="5667783"/>
                <a:ext cx="1406524" cy="1588"/>
              </a:xfrm>
              <a:prstGeom prst="straightConnector1">
                <a:avLst/>
              </a:prstGeom>
              <a:noFill/>
              <a:ln w="19050">
                <a:solidFill>
                  <a:srgbClr val="969696"/>
                </a:solidFill>
                <a:prstDash val="solid"/>
                <a:round/>
                <a:headEnd/>
                <a:tailEnd type="triangle"/>
              </a:ln>
            </p:spPr>
          </p:cxnSp>
        </p:grpSp>
      </p:grpSp>
      <p:grpSp>
        <p:nvGrpSpPr>
          <p:cNvPr id="34" name="Gruppieren 7"/>
          <p:cNvGrpSpPr/>
          <p:nvPr/>
        </p:nvGrpSpPr>
        <p:grpSpPr>
          <a:xfrm>
            <a:off x="4644230" y="1312334"/>
            <a:ext cx="4176712" cy="1153740"/>
            <a:chOff x="4644230" y="1555749"/>
            <a:chExt cx="4176712" cy="1308081"/>
          </a:xfrm>
        </p:grpSpPr>
        <p:sp>
          <p:nvSpPr>
            <p:cNvPr id="35" name="Rechteck 87"/>
            <p:cNvSpPr/>
            <p:nvPr/>
          </p:nvSpPr>
          <p:spPr bwMode="gray">
            <a:xfrm>
              <a:off x="4644230" y="1555750"/>
              <a:ext cx="1766207" cy="1308080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0" rIns="72000" bIns="0" anchor="ctr" anchorCtr="0"/>
            <a:lstStyle/>
            <a:p>
              <a:pPr defTabSz="801688" eaLnBrk="0" hangingPunct="0">
                <a:defRPr/>
              </a:pPr>
              <a:endParaRPr lang="de-DE" sz="14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6" name="Rechteck 42"/>
            <p:cNvSpPr/>
            <p:nvPr/>
          </p:nvSpPr>
          <p:spPr bwMode="gray">
            <a:xfrm>
              <a:off x="6412025" y="1555749"/>
              <a:ext cx="2408917" cy="130808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688" eaLnBrk="0" hangingPunct="0"/>
              <a:r>
                <a:rPr lang="en-US" sz="1600" u="sng" noProof="1">
                  <a:solidFill>
                    <a:srgbClr val="000000"/>
                  </a:solidFill>
                  <a:cs typeface="Arial" charset="0"/>
                </a:rPr>
                <a:t>Core</a:t>
              </a:r>
              <a:r>
                <a:rPr lang="en-US" sz="1600" noProof="1">
                  <a:solidFill>
                    <a:srgbClr val="000000"/>
                  </a:solidFill>
                  <a:cs typeface="Arial" charset="0"/>
                </a:rPr>
                <a:t> Re-Architecture</a:t>
              </a:r>
            </a:p>
          </p:txBody>
        </p:sp>
        <p:grpSp>
          <p:nvGrpSpPr>
            <p:cNvPr id="37" name="Gruppieren 199"/>
            <p:cNvGrpSpPr/>
            <p:nvPr/>
          </p:nvGrpSpPr>
          <p:grpSpPr>
            <a:xfrm>
              <a:off x="4841394" y="1712709"/>
              <a:ext cx="1374964" cy="1059306"/>
              <a:chOff x="1625057" y="1858463"/>
              <a:chExt cx="5711737" cy="4400463"/>
            </a:xfrm>
          </p:grpSpPr>
          <p:sp>
            <p:nvSpPr>
              <p:cNvPr id="38" name="Ellipse 200"/>
              <p:cNvSpPr/>
              <p:nvPr/>
            </p:nvSpPr>
            <p:spPr bwMode="gray">
              <a:xfrm flipH="1">
                <a:off x="2640396" y="2420310"/>
                <a:ext cx="3863208" cy="2718731"/>
              </a:xfrm>
              <a:prstGeom prst="ellipse">
                <a:avLst/>
              </a:prstGeom>
              <a:gradFill>
                <a:gsLst>
                  <a:gs pos="51000">
                    <a:srgbClr val="D7D7D7"/>
                  </a:gs>
                  <a:gs pos="100000">
                    <a:srgbClr val="FFFFFF"/>
                  </a:gs>
                </a:gsLst>
                <a:lin ang="2700000" scaled="0"/>
              </a:gradFill>
              <a:ln w="3175">
                <a:noFill/>
                <a:round/>
                <a:headEnd/>
                <a:tailEnd/>
              </a:ln>
              <a:effectLst>
                <a:outerShdw blurRad="190500" dist="38100" dir="5400000" algn="t" rotWithShape="0">
                  <a:prstClr val="black">
                    <a:alpha val="70000"/>
                  </a:prstClr>
                </a:outerShdw>
              </a:effectLst>
              <a:scene3d>
                <a:camera prst="perspectiveRelaxed" fov="5400000">
                  <a:rot lat="17673601" lon="0" rev="0"/>
                </a:camera>
                <a:lightRig rig="threePt" dir="t"/>
              </a:scene3d>
              <a:sp3d prstMaterial="matte">
                <a:bevelT w="127000" h="25400" prst="softRound"/>
              </a:sp3d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39" name="Ellipse 201"/>
              <p:cNvSpPr/>
              <p:nvPr/>
            </p:nvSpPr>
            <p:spPr bwMode="gray">
              <a:xfrm>
                <a:off x="1625057" y="2811005"/>
                <a:ext cx="1667514" cy="473517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endParaRPr lang="de-DE" sz="2400" b="1" dirty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</a:endParaRPr>
              </a:p>
            </p:txBody>
          </p:sp>
          <p:sp>
            <p:nvSpPr>
              <p:cNvPr id="40" name="Freeform"/>
              <p:cNvSpPr>
                <a:spLocks noChangeArrowheads="1"/>
              </p:cNvSpPr>
              <p:nvPr/>
            </p:nvSpPr>
            <p:spPr bwMode="gray">
              <a:xfrm>
                <a:off x="1834883" y="1858463"/>
                <a:ext cx="1246943" cy="1245408"/>
              </a:xfrm>
              <a:prstGeom prst="ellipse">
                <a:avLst/>
              </a:prstGeom>
              <a:blipFill dpi="0" rotWithShape="1">
                <a:blip r:embed="rId2" cstate="email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aturation sat="33000"/>
                          </a14:imgEffect>
                          <a14:imgEffect>
                            <a14:brightnessContrast bright="6000" contrast="4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27000" dist="88900" dir="18900000" sy="23000" kx="-1200000" algn="b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b="1" dirty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charset="0"/>
                </a:endParaRPr>
              </a:p>
            </p:txBody>
          </p:sp>
          <p:sp>
            <p:nvSpPr>
              <p:cNvPr id="41" name="Ellipse 203"/>
              <p:cNvSpPr/>
              <p:nvPr/>
            </p:nvSpPr>
            <p:spPr bwMode="gray">
              <a:xfrm>
                <a:off x="5669280" y="2811005"/>
                <a:ext cx="1667514" cy="473517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endParaRPr lang="de-DE" sz="2400" b="1" dirty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</a:endParaRPr>
              </a:p>
            </p:txBody>
          </p:sp>
          <p:sp>
            <p:nvSpPr>
              <p:cNvPr id="42" name="Freeform"/>
              <p:cNvSpPr>
                <a:spLocks noChangeArrowheads="1"/>
              </p:cNvSpPr>
              <p:nvPr/>
            </p:nvSpPr>
            <p:spPr bwMode="gray">
              <a:xfrm>
                <a:off x="5879106" y="1858463"/>
                <a:ext cx="1246943" cy="1245408"/>
              </a:xfrm>
              <a:prstGeom prst="ellipse">
                <a:avLst/>
              </a:prstGeom>
              <a:blipFill dpi="0" rotWithShape="1">
                <a:blip r:embed="rId2" cstate="email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33000"/>
                          </a14:imgEffect>
                          <a14:imgEffect>
                            <a14:brightnessContrast bright="6000" contrast="4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27000" dist="88900" dir="18900000" sy="23000" kx="-1200000" algn="b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b="1" dirty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charset="0"/>
                </a:endParaRPr>
              </a:p>
            </p:txBody>
          </p:sp>
          <p:sp>
            <p:nvSpPr>
              <p:cNvPr id="43" name="Ellipse 205"/>
              <p:cNvSpPr/>
              <p:nvPr/>
            </p:nvSpPr>
            <p:spPr bwMode="gray">
              <a:xfrm>
                <a:off x="3506244" y="3687861"/>
                <a:ext cx="2131512" cy="60527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endParaRPr lang="de-DE" sz="2000" b="1" dirty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</a:endParaRPr>
              </a:p>
            </p:txBody>
          </p:sp>
          <p:sp>
            <p:nvSpPr>
              <p:cNvPr id="44" name="_color1"/>
              <p:cNvSpPr>
                <a:spLocks noChangeArrowheads="1"/>
              </p:cNvSpPr>
              <p:nvPr/>
            </p:nvSpPr>
            <p:spPr bwMode="gray">
              <a:xfrm>
                <a:off x="3731487" y="2357192"/>
                <a:ext cx="1679995" cy="1676548"/>
              </a:xfrm>
              <a:prstGeom prst="ellipse">
                <a:avLst/>
              </a:prstGeom>
              <a:blipFill dpi="0" rotWithShape="1">
                <a:blip r:embed="rId5" cstate="email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lum contrast="2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27000" dist="88900" dir="18900000" sy="23000" kx="-1200000" algn="b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2000" b="1" noProof="1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charset="0"/>
                </a:endParaRPr>
              </a:p>
            </p:txBody>
          </p:sp>
          <p:sp>
            <p:nvSpPr>
              <p:cNvPr id="45" name="Gleichschenkliges Dreieck 207"/>
              <p:cNvSpPr/>
              <p:nvPr/>
            </p:nvSpPr>
            <p:spPr bwMode="gray">
              <a:xfrm rot="10800000">
                <a:off x="4336282" y="3775089"/>
                <a:ext cx="471438" cy="406413"/>
              </a:xfrm>
              <a:prstGeom prst="triangle">
                <a:avLst/>
              </a:prstGeom>
              <a:gradFill flip="none" rotWithShape="1">
                <a:gsLst>
                  <a:gs pos="0">
                    <a:srgbClr val="AFAFAF"/>
                  </a:gs>
                  <a:gs pos="100000">
                    <a:srgbClr val="969696"/>
                  </a:gs>
                </a:gsLst>
                <a:lin ang="0" scaled="1"/>
                <a:tileRect/>
              </a:gradFill>
              <a:ln w="12700" algn="ctr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perspectiveRelaxed">
                  <a:rot lat="3873599" lon="0" rev="0"/>
                </a:camera>
                <a:lightRig rig="threePt" dir="t">
                  <a:rot lat="0" lon="0" rev="2400000"/>
                </a:lightRig>
              </a:scene3d>
              <a:sp3d>
                <a:bevelT w="19050" h="19050" prst="coolSlant"/>
                <a:bevelB w="19050" h="19050" prst="coolSlant"/>
              </a:sp3d>
            </p:spPr>
            <p:txBody>
              <a:bodyPr lIns="0" tIns="0" rIns="0" bIns="0" anchor="ctr"/>
              <a:lstStyle/>
              <a:p>
                <a:pPr algn="ctr" defTabSz="801688" eaLnBrk="0" hangingPunct="0">
                  <a:defRPr/>
                </a:pPr>
                <a:endParaRPr lang="de-DE" sz="1200" b="1" noProof="1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46" name="Ellipse 208"/>
              <p:cNvSpPr/>
              <p:nvPr/>
            </p:nvSpPr>
            <p:spPr bwMode="gray">
              <a:xfrm>
                <a:off x="3279448" y="5524846"/>
                <a:ext cx="2585105" cy="7340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endParaRPr lang="de-DE" sz="2400" b="1" dirty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</a:endParaRPr>
              </a:p>
            </p:txBody>
          </p:sp>
          <p:sp>
            <p:nvSpPr>
              <p:cNvPr id="47" name="Freeform"/>
              <p:cNvSpPr>
                <a:spLocks noChangeArrowheads="1"/>
              </p:cNvSpPr>
              <p:nvPr/>
            </p:nvSpPr>
            <p:spPr bwMode="gray">
              <a:xfrm>
                <a:off x="3604736" y="4048144"/>
                <a:ext cx="1933104" cy="1930724"/>
              </a:xfrm>
              <a:prstGeom prst="ellipse">
                <a:avLst/>
              </a:prstGeom>
              <a:blipFill dpi="0" rotWithShape="1">
                <a:blip r:embed="rId6" cstate="email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aturation sat="33000"/>
                          </a14:imgEffect>
                          <a14:imgEffect>
                            <a14:brightnessContrast bright="6000" contrast="4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27000" dist="88900" dir="18900000" sy="23000" kx="-1200000" algn="b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2400" b="1" dirty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charset="0"/>
                </a:endParaRPr>
              </a:p>
            </p:txBody>
          </p:sp>
          <p:sp>
            <p:nvSpPr>
              <p:cNvPr id="48" name="Gleichschenkliges Dreieck 210"/>
              <p:cNvSpPr/>
              <p:nvPr/>
            </p:nvSpPr>
            <p:spPr bwMode="gray">
              <a:xfrm rot="10800000">
                <a:off x="5456375" y="2711737"/>
                <a:ext cx="471438" cy="406413"/>
              </a:xfrm>
              <a:prstGeom prst="triangle">
                <a:avLst/>
              </a:prstGeom>
              <a:gradFill flip="none" rotWithShape="1">
                <a:gsLst>
                  <a:gs pos="0">
                    <a:srgbClr val="AFAFAF"/>
                  </a:gs>
                  <a:gs pos="100000">
                    <a:srgbClr val="969696"/>
                  </a:gs>
                </a:gsLst>
                <a:lin ang="0" scaled="1"/>
                <a:tileRect/>
              </a:gradFill>
              <a:ln w="12700" algn="ctr">
                <a:noFill/>
                <a:miter lim="800000"/>
                <a:headEnd/>
                <a:tailEnd/>
              </a:ln>
              <a:effectLst>
                <a:outerShdw blurRad="152400" dist="762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perspectiveRelaxed">
                  <a:rot lat="3873599" lon="0" rev="0"/>
                </a:camera>
                <a:lightRig rig="threePt" dir="t">
                  <a:rot lat="0" lon="0" rev="2400000"/>
                </a:lightRig>
              </a:scene3d>
              <a:sp3d>
                <a:bevelT w="19050" h="19050" prst="coolSlant"/>
                <a:bevelB w="19050" h="19050" prst="coolSlant"/>
              </a:sp3d>
            </p:spPr>
            <p:txBody>
              <a:bodyPr lIns="0" tIns="0" rIns="0" bIns="0" anchor="ctr"/>
              <a:lstStyle/>
              <a:p>
                <a:pPr algn="ctr" defTabSz="801688" eaLnBrk="0" hangingPunct="0">
                  <a:defRPr/>
                </a:pPr>
                <a:endParaRPr lang="de-DE" sz="1200" b="1" noProof="1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49" name="Gleichschenkliges Dreieck 211"/>
              <p:cNvSpPr/>
              <p:nvPr/>
            </p:nvSpPr>
            <p:spPr bwMode="gray">
              <a:xfrm rot="10800000">
                <a:off x="3216411" y="2711737"/>
                <a:ext cx="471438" cy="406413"/>
              </a:xfrm>
              <a:prstGeom prst="triangle">
                <a:avLst/>
              </a:prstGeom>
              <a:gradFill flip="none" rotWithShape="1">
                <a:gsLst>
                  <a:gs pos="0">
                    <a:srgbClr val="AFAFAF"/>
                  </a:gs>
                  <a:gs pos="100000">
                    <a:srgbClr val="969696"/>
                  </a:gs>
                </a:gsLst>
                <a:lin ang="0" scaled="1"/>
                <a:tileRect/>
              </a:gradFill>
              <a:ln w="12700" algn="ctr">
                <a:noFill/>
                <a:miter lim="800000"/>
                <a:headEnd/>
                <a:tailEnd/>
              </a:ln>
              <a:effectLst>
                <a:outerShdw blurRad="152400" dist="762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perspectiveRelaxed">
                  <a:rot lat="3873599" lon="0" rev="0"/>
                </a:camera>
                <a:lightRig rig="threePt" dir="t">
                  <a:rot lat="0" lon="0" rev="2400000"/>
                </a:lightRig>
              </a:scene3d>
              <a:sp3d>
                <a:bevelT w="19050" h="19050" prst="coolSlant"/>
                <a:bevelB w="19050" h="19050" prst="coolSlant"/>
              </a:sp3d>
            </p:spPr>
            <p:txBody>
              <a:bodyPr lIns="0" tIns="0" rIns="0" bIns="0" anchor="ctr"/>
              <a:lstStyle/>
              <a:p>
                <a:pPr algn="ctr" defTabSz="801688" eaLnBrk="0" hangingPunct="0">
                  <a:defRPr/>
                </a:pPr>
                <a:endParaRPr lang="de-DE" sz="1200" b="1" noProof="1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</p:grpSp>
      <p:grpSp>
        <p:nvGrpSpPr>
          <p:cNvPr id="50" name="Gruppieren 19"/>
          <p:cNvGrpSpPr/>
          <p:nvPr/>
        </p:nvGrpSpPr>
        <p:grpSpPr>
          <a:xfrm>
            <a:off x="4644230" y="2513077"/>
            <a:ext cx="4176712" cy="1155969"/>
            <a:chOff x="4644230" y="3024991"/>
            <a:chExt cx="4176712" cy="1310608"/>
          </a:xfrm>
        </p:grpSpPr>
        <p:grpSp>
          <p:nvGrpSpPr>
            <p:cNvPr id="51" name="Gruppieren 18"/>
            <p:cNvGrpSpPr/>
            <p:nvPr/>
          </p:nvGrpSpPr>
          <p:grpSpPr>
            <a:xfrm>
              <a:off x="4644230" y="3024991"/>
              <a:ext cx="1766207" cy="1310608"/>
              <a:chOff x="4644230" y="3024991"/>
              <a:chExt cx="1766207" cy="1310608"/>
            </a:xfrm>
          </p:grpSpPr>
          <p:sp>
            <p:nvSpPr>
              <p:cNvPr id="53" name="Rechteck 89"/>
              <p:cNvSpPr/>
              <p:nvPr/>
            </p:nvSpPr>
            <p:spPr bwMode="gray">
              <a:xfrm>
                <a:off x="4644230" y="3024991"/>
                <a:ext cx="1766207" cy="1308080"/>
              </a:xfrm>
              <a:prstGeom prst="rect">
                <a:avLst/>
              </a:prstGeom>
              <a:solidFill>
                <a:srgbClr val="FFFFFF"/>
              </a:soli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80000" tIns="0" rIns="72000" bIns="0" anchor="ctr" anchorCtr="0"/>
              <a:lstStyle/>
              <a:p>
                <a:pPr defTabSz="801688" eaLnBrk="0" hangingPunct="0">
                  <a:defRPr/>
                </a:pPr>
                <a:endParaRPr lang="de-DE" sz="1400" noProof="1">
                  <a:solidFill>
                    <a:srgbClr val="000000"/>
                  </a:solidFill>
                  <a:cs typeface="Arial" charset="0"/>
                </a:endParaRPr>
              </a:p>
            </p:txBody>
          </p:sp>
          <p:grpSp>
            <p:nvGrpSpPr>
              <p:cNvPr id="54" name="Gruppieren 17"/>
              <p:cNvGrpSpPr/>
              <p:nvPr/>
            </p:nvGrpSpPr>
            <p:grpSpPr>
              <a:xfrm>
                <a:off x="4778742" y="3181748"/>
                <a:ext cx="1521696" cy="1153851"/>
                <a:chOff x="4778742" y="3181748"/>
                <a:chExt cx="1521696" cy="1153851"/>
              </a:xfrm>
            </p:grpSpPr>
            <p:grpSp>
              <p:nvGrpSpPr>
                <p:cNvPr id="55" name="Gruppieren 255"/>
                <p:cNvGrpSpPr/>
                <p:nvPr/>
              </p:nvGrpSpPr>
              <p:grpSpPr>
                <a:xfrm>
                  <a:off x="5044351" y="3181748"/>
                  <a:ext cx="422837" cy="972882"/>
                  <a:chOff x="5253165" y="3196776"/>
                  <a:chExt cx="494958" cy="1138823"/>
                </a:xfrm>
              </p:grpSpPr>
              <p:sp>
                <p:nvSpPr>
                  <p:cNvPr id="90" name="Ellipse 256"/>
                  <p:cNvSpPr/>
                  <p:nvPr/>
                </p:nvSpPr>
                <p:spPr bwMode="gray">
                  <a:xfrm>
                    <a:off x="5253165" y="4081547"/>
                    <a:ext cx="494958" cy="14055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000000">
                          <a:alpha val="50000"/>
                        </a:srgbClr>
                      </a:gs>
                      <a:gs pos="100000">
                        <a:srgbClr val="00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12700">
                    <a:noFill/>
                    <a:round/>
                    <a:headEnd/>
                    <a:tailEnd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algn="ctr"/>
                    <a:endParaRPr lang="de-DE" sz="2400" b="1" dirty="0">
                      <a:solidFill>
                        <a:srgbClr val="FFFFFF"/>
                      </a:solidFill>
                      <a:effectLst>
                        <a:outerShdw blurRad="190500" algn="ctr" rotWithShape="0">
                          <a:prstClr val="black">
                            <a:alpha val="5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91" name="Gruppieren 158"/>
                  <p:cNvGrpSpPr/>
                  <p:nvPr/>
                </p:nvGrpSpPr>
                <p:grpSpPr bwMode="gray">
                  <a:xfrm>
                    <a:off x="5363650" y="3196776"/>
                    <a:ext cx="323563" cy="1138823"/>
                    <a:chOff x="6165876" y="2463386"/>
                    <a:chExt cx="1073425" cy="3778024"/>
                  </a:xfrm>
                </p:grpSpPr>
                <p:grpSp>
                  <p:nvGrpSpPr>
                    <p:cNvPr id="92" name="Gruppieren 149"/>
                    <p:cNvGrpSpPr/>
                    <p:nvPr/>
                  </p:nvGrpSpPr>
                  <p:grpSpPr bwMode="gray">
                    <a:xfrm>
                      <a:off x="6165876" y="5534592"/>
                      <a:ext cx="804037" cy="706818"/>
                      <a:chOff x="6165876" y="5534592"/>
                      <a:chExt cx="804037" cy="706818"/>
                    </a:xfrm>
                  </p:grpSpPr>
                  <p:sp>
                    <p:nvSpPr>
                      <p:cNvPr id="98" name="Rechteck 264"/>
                      <p:cNvSpPr/>
                      <p:nvPr/>
                    </p:nvSpPr>
                    <p:spPr bwMode="gray">
                      <a:xfrm flipH="1">
                        <a:off x="6788061" y="5534592"/>
                        <a:ext cx="181852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rgbClr val="969696"/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  <p:sp>
                    <p:nvSpPr>
                      <p:cNvPr id="99" name="Rechteck 265"/>
                      <p:cNvSpPr/>
                      <p:nvPr/>
                    </p:nvSpPr>
                    <p:spPr bwMode="gray">
                      <a:xfrm flipH="1">
                        <a:off x="6444988" y="5534592"/>
                        <a:ext cx="218972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rgbClr val="969696"/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  <p:sp>
                    <p:nvSpPr>
                      <p:cNvPr id="100" name="Rechteck 266"/>
                      <p:cNvSpPr/>
                      <p:nvPr/>
                    </p:nvSpPr>
                    <p:spPr bwMode="gray">
                      <a:xfrm flipH="1">
                        <a:off x="6663962" y="5534592"/>
                        <a:ext cx="124569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tx1">
                              <a:lumMod val="50000"/>
                              <a:lumOff val="50000"/>
                              <a:alpha val="56000"/>
                            </a:schemeClr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  <p:sp>
                    <p:nvSpPr>
                      <p:cNvPr id="101" name="Rechteck 267"/>
                      <p:cNvSpPr/>
                      <p:nvPr/>
                    </p:nvSpPr>
                    <p:spPr bwMode="gray">
                      <a:xfrm flipH="1">
                        <a:off x="6165876" y="5534592"/>
                        <a:ext cx="278593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tx1">
                              <a:lumMod val="50000"/>
                              <a:lumOff val="50000"/>
                              <a:alpha val="56000"/>
                            </a:schemeClr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</p:grpSp>
                <p:grpSp>
                  <p:nvGrpSpPr>
                    <p:cNvPr id="93" name="Gruppieren 22"/>
                    <p:cNvGrpSpPr/>
                    <p:nvPr/>
                  </p:nvGrpSpPr>
                  <p:grpSpPr bwMode="gray">
                    <a:xfrm>
                      <a:off x="6190397" y="2463386"/>
                      <a:ext cx="1048904" cy="3231551"/>
                      <a:chOff x="8053388" y="1397000"/>
                      <a:chExt cx="1236663" cy="3810000"/>
                    </a:xfrm>
                    <a:solidFill>
                      <a:schemeClr val="accent1"/>
                    </a:solidFill>
                    <a:scene3d>
                      <a:camera prst="perspectiveLeft" fov="4800000">
                        <a:rot lat="222000" lon="19800000" rev="0"/>
                      </a:camera>
                      <a:lightRig rig="threePt" dir="t">
                        <a:rot lat="0" lon="0" rev="0"/>
                      </a:lightRig>
                    </a:scene3d>
                  </p:grpSpPr>
                  <p:sp>
                    <p:nvSpPr>
                      <p:cNvPr id="94" name="Freeform 27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8053388" y="2101850"/>
                        <a:ext cx="179388" cy="16906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8"/>
                          </a:cxn>
                          <a:cxn ang="0">
                            <a:pos x="0" y="403"/>
                          </a:cxn>
                          <a:cxn ang="0">
                            <a:pos x="48" y="451"/>
                          </a:cxn>
                          <a:cxn ang="0">
                            <a:pos x="48" y="403"/>
                          </a:cxn>
                          <a:cxn ang="0">
                            <a:pos x="48" y="355"/>
                          </a:cxn>
                          <a:cxn ang="0">
                            <a:pos x="48" y="96"/>
                          </a:cxn>
                          <a:cxn ang="0">
                            <a:pos x="48" y="0"/>
                          </a:cxn>
                          <a:cxn ang="0">
                            <a:pos x="0" y="48"/>
                          </a:cxn>
                        </a:cxnLst>
                        <a:rect l="0" t="0" r="r" b="b"/>
                        <a:pathLst>
                          <a:path w="48" h="451">
                            <a:moveTo>
                              <a:pt x="0" y="48"/>
                            </a:moveTo>
                            <a:cubicBezTo>
                              <a:pt x="0" y="403"/>
                              <a:pt x="0" y="403"/>
                              <a:pt x="0" y="403"/>
                            </a:cubicBezTo>
                            <a:cubicBezTo>
                              <a:pt x="0" y="430"/>
                              <a:pt x="21" y="451"/>
                              <a:pt x="48" y="451"/>
                            </a:cubicBezTo>
                            <a:cubicBezTo>
                              <a:pt x="48" y="403"/>
                              <a:pt x="48" y="403"/>
                              <a:pt x="48" y="403"/>
                            </a:cubicBezTo>
                            <a:cubicBezTo>
                              <a:pt x="48" y="355"/>
                              <a:pt x="48" y="355"/>
                              <a:pt x="48" y="355"/>
                            </a:cubicBezTo>
                            <a:cubicBezTo>
                              <a:pt x="48" y="96"/>
                              <a:pt x="48" y="96"/>
                              <a:pt x="48" y="96"/>
                            </a:cubicBezTo>
                            <a:cubicBezTo>
                              <a:pt x="48" y="0"/>
                              <a:pt x="48" y="0"/>
                              <a:pt x="48" y="0"/>
                            </a:cubicBezTo>
                            <a:cubicBezTo>
                              <a:pt x="21" y="0"/>
                              <a:pt x="0" y="22"/>
                              <a:pt x="0" y="48"/>
                            </a:cubicBezTo>
                            <a:close/>
                          </a:path>
                        </a:pathLst>
                      </a:cu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  <p:sp>
                    <p:nvSpPr>
                      <p:cNvPr id="95" name="Freeform 28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9110663" y="2101850"/>
                        <a:ext cx="179388" cy="16906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8" y="48"/>
                          </a:cxn>
                          <a:cxn ang="0">
                            <a:pos x="48" y="403"/>
                          </a:cxn>
                          <a:cxn ang="0">
                            <a:pos x="0" y="451"/>
                          </a:cxn>
                          <a:cxn ang="0">
                            <a:pos x="0" y="403"/>
                          </a:cxn>
                          <a:cxn ang="0">
                            <a:pos x="0" y="355"/>
                          </a:cxn>
                          <a:cxn ang="0">
                            <a:pos x="0" y="96"/>
                          </a:cxn>
                          <a:cxn ang="0">
                            <a:pos x="0" y="0"/>
                          </a:cxn>
                          <a:cxn ang="0">
                            <a:pos x="48" y="48"/>
                          </a:cxn>
                        </a:cxnLst>
                        <a:rect l="0" t="0" r="r" b="b"/>
                        <a:pathLst>
                          <a:path w="48" h="451">
                            <a:moveTo>
                              <a:pt x="48" y="48"/>
                            </a:moveTo>
                            <a:cubicBezTo>
                              <a:pt x="48" y="403"/>
                              <a:pt x="48" y="403"/>
                              <a:pt x="48" y="403"/>
                            </a:cubicBezTo>
                            <a:cubicBezTo>
                              <a:pt x="48" y="430"/>
                              <a:pt x="26" y="451"/>
                              <a:pt x="0" y="451"/>
                            </a:cubicBezTo>
                            <a:cubicBezTo>
                              <a:pt x="0" y="403"/>
                              <a:pt x="0" y="403"/>
                              <a:pt x="0" y="403"/>
                            </a:cubicBezTo>
                            <a:cubicBezTo>
                              <a:pt x="0" y="355"/>
                              <a:pt x="0" y="355"/>
                              <a:pt x="0" y="355"/>
                            </a:cubicBezTo>
                            <a:cubicBezTo>
                              <a:pt x="0" y="96"/>
                              <a:pt x="0" y="96"/>
                              <a:pt x="0" y="96"/>
                            </a:cubicBezTo>
                            <a:cubicBezTo>
                              <a:pt x="0" y="0"/>
                              <a:pt x="0" y="0"/>
                              <a:pt x="0" y="0"/>
                            </a:cubicBezTo>
                            <a:cubicBezTo>
                              <a:pt x="26" y="0"/>
                              <a:pt x="48" y="22"/>
                              <a:pt x="48" y="48"/>
                            </a:cubicBezTo>
                            <a:close/>
                          </a:path>
                        </a:pathLst>
                      </a:cu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  <p:sp>
                    <p:nvSpPr>
                      <p:cNvPr id="96" name="Freeform 2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8315325" y="2101850"/>
                        <a:ext cx="723900" cy="31051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828"/>
                          </a:cxn>
                          <a:cxn ang="0">
                            <a:pos x="48" y="828"/>
                          </a:cxn>
                          <a:cxn ang="0">
                            <a:pos x="84" y="780"/>
                          </a:cxn>
                          <a:cxn ang="0">
                            <a:pos x="84" y="451"/>
                          </a:cxn>
                          <a:cxn ang="0">
                            <a:pos x="109" y="451"/>
                          </a:cxn>
                          <a:cxn ang="0">
                            <a:pos x="109" y="780"/>
                          </a:cxn>
                          <a:cxn ang="0">
                            <a:pos x="157" y="828"/>
                          </a:cxn>
                          <a:cxn ang="0">
                            <a:pos x="193" y="828"/>
                          </a:cxn>
                          <a:cxn ang="0">
                            <a:pos x="193" y="0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93" h="828">
                            <a:moveTo>
                              <a:pt x="0" y="0"/>
                            </a:moveTo>
                            <a:cubicBezTo>
                              <a:pt x="0" y="828"/>
                              <a:pt x="0" y="828"/>
                              <a:pt x="0" y="828"/>
                            </a:cubicBezTo>
                            <a:cubicBezTo>
                              <a:pt x="48" y="828"/>
                              <a:pt x="48" y="828"/>
                              <a:pt x="48" y="828"/>
                            </a:cubicBezTo>
                            <a:cubicBezTo>
                              <a:pt x="75" y="828"/>
                              <a:pt x="84" y="807"/>
                              <a:pt x="84" y="780"/>
                            </a:cubicBezTo>
                            <a:cubicBezTo>
                              <a:pt x="84" y="780"/>
                              <a:pt x="84" y="462"/>
                              <a:pt x="84" y="451"/>
                            </a:cubicBezTo>
                            <a:cubicBezTo>
                              <a:pt x="84" y="440"/>
                              <a:pt x="109" y="439"/>
                              <a:pt x="109" y="451"/>
                            </a:cubicBezTo>
                            <a:cubicBezTo>
                              <a:pt x="109" y="463"/>
                              <a:pt x="109" y="780"/>
                              <a:pt x="109" y="780"/>
                            </a:cubicBezTo>
                            <a:cubicBezTo>
                              <a:pt x="109" y="807"/>
                              <a:pt x="130" y="828"/>
                              <a:pt x="157" y="828"/>
                            </a:cubicBezTo>
                            <a:cubicBezTo>
                              <a:pt x="193" y="828"/>
                              <a:pt x="193" y="828"/>
                              <a:pt x="193" y="828"/>
                            </a:cubicBezTo>
                            <a:cubicBezTo>
                              <a:pt x="193" y="0"/>
                              <a:pt x="193" y="0"/>
                              <a:pt x="19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  <p:sp>
                    <p:nvSpPr>
                      <p:cNvPr id="97" name="Oval 30"/>
                      <p:cNvSpPr>
                        <a:spLocks noChangeArrowheads="1"/>
                      </p:cNvSpPr>
                      <p:nvPr/>
                    </p:nvSpPr>
                    <p:spPr bwMode="gray">
                      <a:xfrm>
                        <a:off x="8420100" y="1397000"/>
                        <a:ext cx="514350" cy="611188"/>
                      </a:xfrm>
                      <a:prstGeom prst="ellipse">
                        <a:avLst/>
                      </a:pr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</p:grpSp>
              </p:grpSp>
            </p:grpSp>
            <p:grpSp>
              <p:nvGrpSpPr>
                <p:cNvPr id="56" name="Gruppieren 268"/>
                <p:cNvGrpSpPr/>
                <p:nvPr/>
              </p:nvGrpSpPr>
              <p:grpSpPr>
                <a:xfrm>
                  <a:off x="4778742" y="3189683"/>
                  <a:ext cx="473591" cy="1089660"/>
                  <a:chOff x="5253165" y="3196776"/>
                  <a:chExt cx="494958" cy="1138823"/>
                </a:xfrm>
              </p:grpSpPr>
              <p:sp>
                <p:nvSpPr>
                  <p:cNvPr id="78" name="Ellipse 269"/>
                  <p:cNvSpPr/>
                  <p:nvPr/>
                </p:nvSpPr>
                <p:spPr bwMode="gray">
                  <a:xfrm>
                    <a:off x="5253165" y="4081547"/>
                    <a:ext cx="494958" cy="14055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000000">
                          <a:alpha val="50000"/>
                        </a:srgbClr>
                      </a:gs>
                      <a:gs pos="100000">
                        <a:srgbClr val="00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12700">
                    <a:noFill/>
                    <a:round/>
                    <a:headEnd/>
                    <a:tailEnd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algn="ctr"/>
                    <a:endParaRPr lang="de-DE" sz="2400" b="1" dirty="0">
                      <a:solidFill>
                        <a:srgbClr val="FFFFFF"/>
                      </a:solidFill>
                      <a:effectLst>
                        <a:outerShdw blurRad="190500" algn="ctr" rotWithShape="0">
                          <a:prstClr val="black">
                            <a:alpha val="5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79" name="Gruppieren 158"/>
                  <p:cNvGrpSpPr/>
                  <p:nvPr/>
                </p:nvGrpSpPr>
                <p:grpSpPr bwMode="gray">
                  <a:xfrm>
                    <a:off x="5371044" y="3196776"/>
                    <a:ext cx="316172" cy="1138823"/>
                    <a:chOff x="6190397" y="2463386"/>
                    <a:chExt cx="1048904" cy="3778024"/>
                  </a:xfrm>
                </p:grpSpPr>
                <p:grpSp>
                  <p:nvGrpSpPr>
                    <p:cNvPr id="80" name="Gruppieren 149"/>
                    <p:cNvGrpSpPr/>
                    <p:nvPr/>
                  </p:nvGrpSpPr>
                  <p:grpSpPr bwMode="gray">
                    <a:xfrm>
                      <a:off x="6205370" y="5534592"/>
                      <a:ext cx="764543" cy="706818"/>
                      <a:chOff x="6205370" y="5534592"/>
                      <a:chExt cx="764543" cy="706818"/>
                    </a:xfrm>
                  </p:grpSpPr>
                  <p:sp>
                    <p:nvSpPr>
                      <p:cNvPr id="86" name="Rechteck 277"/>
                      <p:cNvSpPr/>
                      <p:nvPr/>
                    </p:nvSpPr>
                    <p:spPr bwMode="gray">
                      <a:xfrm flipH="1">
                        <a:off x="6788061" y="5534592"/>
                        <a:ext cx="181852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rgbClr val="969696"/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  <p:sp>
                    <p:nvSpPr>
                      <p:cNvPr id="87" name="Rechteck 278"/>
                      <p:cNvSpPr/>
                      <p:nvPr/>
                    </p:nvSpPr>
                    <p:spPr bwMode="gray">
                      <a:xfrm flipH="1">
                        <a:off x="6444988" y="5534592"/>
                        <a:ext cx="218972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rgbClr val="969696"/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  <p:sp>
                    <p:nvSpPr>
                      <p:cNvPr id="88" name="Rechteck 279"/>
                      <p:cNvSpPr/>
                      <p:nvPr/>
                    </p:nvSpPr>
                    <p:spPr bwMode="gray">
                      <a:xfrm flipH="1">
                        <a:off x="6663962" y="5534592"/>
                        <a:ext cx="124569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tx1">
                              <a:lumMod val="50000"/>
                              <a:lumOff val="50000"/>
                              <a:alpha val="56000"/>
                            </a:schemeClr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  <p:sp>
                    <p:nvSpPr>
                      <p:cNvPr id="89" name="Rechteck 280"/>
                      <p:cNvSpPr/>
                      <p:nvPr/>
                    </p:nvSpPr>
                    <p:spPr bwMode="gray">
                      <a:xfrm flipH="1">
                        <a:off x="6205370" y="5534592"/>
                        <a:ext cx="239101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tx1">
                              <a:lumMod val="50000"/>
                              <a:lumOff val="50000"/>
                              <a:alpha val="56000"/>
                            </a:schemeClr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</p:grpSp>
                <p:grpSp>
                  <p:nvGrpSpPr>
                    <p:cNvPr id="81" name="Gruppieren 22"/>
                    <p:cNvGrpSpPr/>
                    <p:nvPr/>
                  </p:nvGrpSpPr>
                  <p:grpSpPr bwMode="gray">
                    <a:xfrm>
                      <a:off x="6190397" y="2463386"/>
                      <a:ext cx="1048904" cy="3231551"/>
                      <a:chOff x="8053388" y="1397000"/>
                      <a:chExt cx="1236663" cy="3810000"/>
                    </a:xfrm>
                    <a:solidFill>
                      <a:schemeClr val="accent1"/>
                    </a:solidFill>
                    <a:scene3d>
                      <a:camera prst="perspectiveLeft" fov="4800000">
                        <a:rot lat="222000" lon="19800000" rev="0"/>
                      </a:camera>
                      <a:lightRig rig="threePt" dir="t">
                        <a:rot lat="0" lon="0" rev="0"/>
                      </a:lightRig>
                    </a:scene3d>
                  </p:grpSpPr>
                  <p:sp>
                    <p:nvSpPr>
                      <p:cNvPr id="82" name="Freeform 27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8053388" y="2101850"/>
                        <a:ext cx="179388" cy="16906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8"/>
                          </a:cxn>
                          <a:cxn ang="0">
                            <a:pos x="0" y="403"/>
                          </a:cxn>
                          <a:cxn ang="0">
                            <a:pos x="48" y="451"/>
                          </a:cxn>
                          <a:cxn ang="0">
                            <a:pos x="48" y="403"/>
                          </a:cxn>
                          <a:cxn ang="0">
                            <a:pos x="48" y="355"/>
                          </a:cxn>
                          <a:cxn ang="0">
                            <a:pos x="48" y="96"/>
                          </a:cxn>
                          <a:cxn ang="0">
                            <a:pos x="48" y="0"/>
                          </a:cxn>
                          <a:cxn ang="0">
                            <a:pos x="0" y="48"/>
                          </a:cxn>
                        </a:cxnLst>
                        <a:rect l="0" t="0" r="r" b="b"/>
                        <a:pathLst>
                          <a:path w="48" h="451">
                            <a:moveTo>
                              <a:pt x="0" y="48"/>
                            </a:moveTo>
                            <a:cubicBezTo>
                              <a:pt x="0" y="403"/>
                              <a:pt x="0" y="403"/>
                              <a:pt x="0" y="403"/>
                            </a:cubicBezTo>
                            <a:cubicBezTo>
                              <a:pt x="0" y="430"/>
                              <a:pt x="21" y="451"/>
                              <a:pt x="48" y="451"/>
                            </a:cubicBezTo>
                            <a:cubicBezTo>
                              <a:pt x="48" y="403"/>
                              <a:pt x="48" y="403"/>
                              <a:pt x="48" y="403"/>
                            </a:cubicBezTo>
                            <a:cubicBezTo>
                              <a:pt x="48" y="355"/>
                              <a:pt x="48" y="355"/>
                              <a:pt x="48" y="355"/>
                            </a:cubicBezTo>
                            <a:cubicBezTo>
                              <a:pt x="48" y="96"/>
                              <a:pt x="48" y="96"/>
                              <a:pt x="48" y="96"/>
                            </a:cubicBezTo>
                            <a:cubicBezTo>
                              <a:pt x="48" y="0"/>
                              <a:pt x="48" y="0"/>
                              <a:pt x="48" y="0"/>
                            </a:cubicBezTo>
                            <a:cubicBezTo>
                              <a:pt x="21" y="0"/>
                              <a:pt x="0" y="22"/>
                              <a:pt x="0" y="48"/>
                            </a:cubicBezTo>
                            <a:close/>
                          </a:path>
                        </a:pathLst>
                      </a:cu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  <p:sp>
                    <p:nvSpPr>
                      <p:cNvPr id="83" name="Freeform 28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9110663" y="2101850"/>
                        <a:ext cx="179388" cy="16906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8" y="48"/>
                          </a:cxn>
                          <a:cxn ang="0">
                            <a:pos x="48" y="403"/>
                          </a:cxn>
                          <a:cxn ang="0">
                            <a:pos x="0" y="451"/>
                          </a:cxn>
                          <a:cxn ang="0">
                            <a:pos x="0" y="403"/>
                          </a:cxn>
                          <a:cxn ang="0">
                            <a:pos x="0" y="355"/>
                          </a:cxn>
                          <a:cxn ang="0">
                            <a:pos x="0" y="96"/>
                          </a:cxn>
                          <a:cxn ang="0">
                            <a:pos x="0" y="0"/>
                          </a:cxn>
                          <a:cxn ang="0">
                            <a:pos x="48" y="48"/>
                          </a:cxn>
                        </a:cxnLst>
                        <a:rect l="0" t="0" r="r" b="b"/>
                        <a:pathLst>
                          <a:path w="48" h="451">
                            <a:moveTo>
                              <a:pt x="48" y="48"/>
                            </a:moveTo>
                            <a:cubicBezTo>
                              <a:pt x="48" y="403"/>
                              <a:pt x="48" y="403"/>
                              <a:pt x="48" y="403"/>
                            </a:cubicBezTo>
                            <a:cubicBezTo>
                              <a:pt x="48" y="430"/>
                              <a:pt x="26" y="451"/>
                              <a:pt x="0" y="451"/>
                            </a:cubicBezTo>
                            <a:cubicBezTo>
                              <a:pt x="0" y="403"/>
                              <a:pt x="0" y="403"/>
                              <a:pt x="0" y="403"/>
                            </a:cubicBezTo>
                            <a:cubicBezTo>
                              <a:pt x="0" y="355"/>
                              <a:pt x="0" y="355"/>
                              <a:pt x="0" y="355"/>
                            </a:cubicBezTo>
                            <a:cubicBezTo>
                              <a:pt x="0" y="96"/>
                              <a:pt x="0" y="96"/>
                              <a:pt x="0" y="96"/>
                            </a:cubicBezTo>
                            <a:cubicBezTo>
                              <a:pt x="0" y="0"/>
                              <a:pt x="0" y="0"/>
                              <a:pt x="0" y="0"/>
                            </a:cubicBezTo>
                            <a:cubicBezTo>
                              <a:pt x="26" y="0"/>
                              <a:pt x="48" y="22"/>
                              <a:pt x="48" y="48"/>
                            </a:cubicBezTo>
                            <a:close/>
                          </a:path>
                        </a:pathLst>
                      </a:cu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  <p:sp>
                    <p:nvSpPr>
                      <p:cNvPr id="84" name="Freeform 2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8315325" y="2101850"/>
                        <a:ext cx="723900" cy="31051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828"/>
                          </a:cxn>
                          <a:cxn ang="0">
                            <a:pos x="48" y="828"/>
                          </a:cxn>
                          <a:cxn ang="0">
                            <a:pos x="84" y="780"/>
                          </a:cxn>
                          <a:cxn ang="0">
                            <a:pos x="84" y="451"/>
                          </a:cxn>
                          <a:cxn ang="0">
                            <a:pos x="109" y="451"/>
                          </a:cxn>
                          <a:cxn ang="0">
                            <a:pos x="109" y="780"/>
                          </a:cxn>
                          <a:cxn ang="0">
                            <a:pos x="157" y="828"/>
                          </a:cxn>
                          <a:cxn ang="0">
                            <a:pos x="193" y="828"/>
                          </a:cxn>
                          <a:cxn ang="0">
                            <a:pos x="193" y="0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93" h="828">
                            <a:moveTo>
                              <a:pt x="0" y="0"/>
                            </a:moveTo>
                            <a:cubicBezTo>
                              <a:pt x="0" y="828"/>
                              <a:pt x="0" y="828"/>
                              <a:pt x="0" y="828"/>
                            </a:cubicBezTo>
                            <a:cubicBezTo>
                              <a:pt x="48" y="828"/>
                              <a:pt x="48" y="828"/>
                              <a:pt x="48" y="828"/>
                            </a:cubicBezTo>
                            <a:cubicBezTo>
                              <a:pt x="75" y="828"/>
                              <a:pt x="84" y="807"/>
                              <a:pt x="84" y="780"/>
                            </a:cubicBezTo>
                            <a:cubicBezTo>
                              <a:pt x="84" y="780"/>
                              <a:pt x="84" y="462"/>
                              <a:pt x="84" y="451"/>
                            </a:cubicBezTo>
                            <a:cubicBezTo>
                              <a:pt x="84" y="440"/>
                              <a:pt x="109" y="439"/>
                              <a:pt x="109" y="451"/>
                            </a:cubicBezTo>
                            <a:cubicBezTo>
                              <a:pt x="109" y="463"/>
                              <a:pt x="109" y="780"/>
                              <a:pt x="109" y="780"/>
                            </a:cubicBezTo>
                            <a:cubicBezTo>
                              <a:pt x="109" y="807"/>
                              <a:pt x="130" y="828"/>
                              <a:pt x="157" y="828"/>
                            </a:cubicBezTo>
                            <a:cubicBezTo>
                              <a:pt x="193" y="828"/>
                              <a:pt x="193" y="828"/>
                              <a:pt x="193" y="828"/>
                            </a:cubicBezTo>
                            <a:cubicBezTo>
                              <a:pt x="193" y="0"/>
                              <a:pt x="193" y="0"/>
                              <a:pt x="19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  <p:sp>
                    <p:nvSpPr>
                      <p:cNvPr id="85" name="Oval 30"/>
                      <p:cNvSpPr>
                        <a:spLocks noChangeArrowheads="1"/>
                      </p:cNvSpPr>
                      <p:nvPr/>
                    </p:nvSpPr>
                    <p:spPr bwMode="gray">
                      <a:xfrm>
                        <a:off x="8420100" y="1397000"/>
                        <a:ext cx="514350" cy="611188"/>
                      </a:xfrm>
                      <a:prstGeom prst="ellipse">
                        <a:avLst/>
                      </a:pr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</p:grpSp>
              </p:grpSp>
            </p:grpSp>
            <p:grpSp>
              <p:nvGrpSpPr>
                <p:cNvPr id="57" name="Gruppieren 281"/>
                <p:cNvGrpSpPr/>
                <p:nvPr/>
              </p:nvGrpSpPr>
              <p:grpSpPr>
                <a:xfrm>
                  <a:off x="5253165" y="3196776"/>
                  <a:ext cx="494958" cy="1138823"/>
                  <a:chOff x="5253165" y="3196776"/>
                  <a:chExt cx="494958" cy="1138823"/>
                </a:xfrm>
              </p:grpSpPr>
              <p:sp>
                <p:nvSpPr>
                  <p:cNvPr id="66" name="Ellipse 282"/>
                  <p:cNvSpPr/>
                  <p:nvPr/>
                </p:nvSpPr>
                <p:spPr bwMode="gray">
                  <a:xfrm>
                    <a:off x="5253165" y="4081547"/>
                    <a:ext cx="494958" cy="14055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000000">
                          <a:alpha val="50000"/>
                        </a:srgbClr>
                      </a:gs>
                      <a:gs pos="100000">
                        <a:srgbClr val="00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12700">
                    <a:noFill/>
                    <a:round/>
                    <a:headEnd/>
                    <a:tailEnd/>
                  </a:ln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algn="ctr"/>
                    <a:endParaRPr lang="de-DE" sz="2400" b="1" dirty="0">
                      <a:solidFill>
                        <a:srgbClr val="FFFFFF"/>
                      </a:solidFill>
                      <a:effectLst>
                        <a:outerShdw blurRad="190500" algn="ctr" rotWithShape="0">
                          <a:prstClr val="black">
                            <a:alpha val="5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67" name="Gruppieren 158"/>
                  <p:cNvGrpSpPr/>
                  <p:nvPr/>
                </p:nvGrpSpPr>
                <p:grpSpPr bwMode="gray">
                  <a:xfrm>
                    <a:off x="5371044" y="3196776"/>
                    <a:ext cx="316172" cy="1138823"/>
                    <a:chOff x="6190397" y="2463386"/>
                    <a:chExt cx="1048904" cy="3778024"/>
                  </a:xfrm>
                </p:grpSpPr>
                <p:grpSp>
                  <p:nvGrpSpPr>
                    <p:cNvPr id="68" name="Gruppieren 149"/>
                    <p:cNvGrpSpPr/>
                    <p:nvPr/>
                  </p:nvGrpSpPr>
                  <p:grpSpPr bwMode="gray">
                    <a:xfrm>
                      <a:off x="6217606" y="5534592"/>
                      <a:ext cx="752307" cy="706818"/>
                      <a:chOff x="6217606" y="5534592"/>
                      <a:chExt cx="752307" cy="706818"/>
                    </a:xfrm>
                  </p:grpSpPr>
                  <p:sp>
                    <p:nvSpPr>
                      <p:cNvPr id="74" name="Rechteck 290"/>
                      <p:cNvSpPr/>
                      <p:nvPr/>
                    </p:nvSpPr>
                    <p:spPr bwMode="gray">
                      <a:xfrm flipH="1">
                        <a:off x="6788061" y="5534592"/>
                        <a:ext cx="181852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rgbClr val="969696"/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  <p:sp>
                    <p:nvSpPr>
                      <p:cNvPr id="75" name="Rechteck 291"/>
                      <p:cNvSpPr/>
                      <p:nvPr/>
                    </p:nvSpPr>
                    <p:spPr bwMode="gray">
                      <a:xfrm flipH="1">
                        <a:off x="6444988" y="5534592"/>
                        <a:ext cx="218972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rgbClr val="969696"/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  <p:sp>
                    <p:nvSpPr>
                      <p:cNvPr id="76" name="Rechteck 292"/>
                      <p:cNvSpPr/>
                      <p:nvPr/>
                    </p:nvSpPr>
                    <p:spPr bwMode="gray">
                      <a:xfrm flipH="1">
                        <a:off x="6663962" y="5534592"/>
                        <a:ext cx="124569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tx1">
                              <a:lumMod val="50000"/>
                              <a:lumOff val="50000"/>
                              <a:alpha val="56000"/>
                            </a:schemeClr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  <p:sp>
                    <p:nvSpPr>
                      <p:cNvPr id="77" name="Rechteck 293"/>
                      <p:cNvSpPr/>
                      <p:nvPr/>
                    </p:nvSpPr>
                    <p:spPr bwMode="gray">
                      <a:xfrm flipH="1">
                        <a:off x="6217606" y="5534592"/>
                        <a:ext cx="226865" cy="706818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tx1">
                              <a:lumMod val="50000"/>
                              <a:lumOff val="50000"/>
                              <a:alpha val="56000"/>
                            </a:schemeClr>
                          </a:gs>
                          <a:gs pos="100000">
                            <a:schemeClr val="accent1">
                              <a:tint val="23500"/>
                              <a:satMod val="160000"/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de-DE" dirty="0"/>
                      </a:p>
                    </p:txBody>
                  </p:sp>
                </p:grpSp>
                <p:grpSp>
                  <p:nvGrpSpPr>
                    <p:cNvPr id="69" name="Gruppieren 22"/>
                    <p:cNvGrpSpPr/>
                    <p:nvPr/>
                  </p:nvGrpSpPr>
                  <p:grpSpPr bwMode="gray">
                    <a:xfrm>
                      <a:off x="6190397" y="2463386"/>
                      <a:ext cx="1048904" cy="3231551"/>
                      <a:chOff x="8053388" y="1397000"/>
                      <a:chExt cx="1236663" cy="3810000"/>
                    </a:xfrm>
                    <a:solidFill>
                      <a:schemeClr val="accent1"/>
                    </a:solidFill>
                    <a:scene3d>
                      <a:camera prst="perspectiveLeft" fov="4800000">
                        <a:rot lat="222000" lon="19800000" rev="0"/>
                      </a:camera>
                      <a:lightRig rig="threePt" dir="t">
                        <a:rot lat="0" lon="0" rev="0"/>
                      </a:lightRig>
                    </a:scene3d>
                  </p:grpSpPr>
                  <p:sp>
                    <p:nvSpPr>
                      <p:cNvPr id="70" name="Freeform 27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8053388" y="2101850"/>
                        <a:ext cx="179388" cy="16906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8"/>
                          </a:cxn>
                          <a:cxn ang="0">
                            <a:pos x="0" y="403"/>
                          </a:cxn>
                          <a:cxn ang="0">
                            <a:pos x="48" y="451"/>
                          </a:cxn>
                          <a:cxn ang="0">
                            <a:pos x="48" y="403"/>
                          </a:cxn>
                          <a:cxn ang="0">
                            <a:pos x="48" y="355"/>
                          </a:cxn>
                          <a:cxn ang="0">
                            <a:pos x="48" y="96"/>
                          </a:cxn>
                          <a:cxn ang="0">
                            <a:pos x="48" y="0"/>
                          </a:cxn>
                          <a:cxn ang="0">
                            <a:pos x="0" y="48"/>
                          </a:cxn>
                        </a:cxnLst>
                        <a:rect l="0" t="0" r="r" b="b"/>
                        <a:pathLst>
                          <a:path w="48" h="451">
                            <a:moveTo>
                              <a:pt x="0" y="48"/>
                            </a:moveTo>
                            <a:cubicBezTo>
                              <a:pt x="0" y="403"/>
                              <a:pt x="0" y="403"/>
                              <a:pt x="0" y="403"/>
                            </a:cubicBezTo>
                            <a:cubicBezTo>
                              <a:pt x="0" y="430"/>
                              <a:pt x="21" y="451"/>
                              <a:pt x="48" y="451"/>
                            </a:cubicBezTo>
                            <a:cubicBezTo>
                              <a:pt x="48" y="403"/>
                              <a:pt x="48" y="403"/>
                              <a:pt x="48" y="403"/>
                            </a:cubicBezTo>
                            <a:cubicBezTo>
                              <a:pt x="48" y="355"/>
                              <a:pt x="48" y="355"/>
                              <a:pt x="48" y="355"/>
                            </a:cubicBezTo>
                            <a:cubicBezTo>
                              <a:pt x="48" y="96"/>
                              <a:pt x="48" y="96"/>
                              <a:pt x="48" y="96"/>
                            </a:cubicBezTo>
                            <a:cubicBezTo>
                              <a:pt x="48" y="0"/>
                              <a:pt x="48" y="0"/>
                              <a:pt x="48" y="0"/>
                            </a:cubicBezTo>
                            <a:cubicBezTo>
                              <a:pt x="21" y="0"/>
                              <a:pt x="0" y="22"/>
                              <a:pt x="0" y="48"/>
                            </a:cubicBezTo>
                            <a:close/>
                          </a:path>
                        </a:pathLst>
                      </a:cu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  <p:sp>
                    <p:nvSpPr>
                      <p:cNvPr id="71" name="Freeform 28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9110663" y="2101850"/>
                        <a:ext cx="179388" cy="16906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8" y="48"/>
                          </a:cxn>
                          <a:cxn ang="0">
                            <a:pos x="48" y="403"/>
                          </a:cxn>
                          <a:cxn ang="0">
                            <a:pos x="0" y="451"/>
                          </a:cxn>
                          <a:cxn ang="0">
                            <a:pos x="0" y="403"/>
                          </a:cxn>
                          <a:cxn ang="0">
                            <a:pos x="0" y="355"/>
                          </a:cxn>
                          <a:cxn ang="0">
                            <a:pos x="0" y="96"/>
                          </a:cxn>
                          <a:cxn ang="0">
                            <a:pos x="0" y="0"/>
                          </a:cxn>
                          <a:cxn ang="0">
                            <a:pos x="48" y="48"/>
                          </a:cxn>
                        </a:cxnLst>
                        <a:rect l="0" t="0" r="r" b="b"/>
                        <a:pathLst>
                          <a:path w="48" h="451">
                            <a:moveTo>
                              <a:pt x="48" y="48"/>
                            </a:moveTo>
                            <a:cubicBezTo>
                              <a:pt x="48" y="403"/>
                              <a:pt x="48" y="403"/>
                              <a:pt x="48" y="403"/>
                            </a:cubicBezTo>
                            <a:cubicBezTo>
                              <a:pt x="48" y="430"/>
                              <a:pt x="26" y="451"/>
                              <a:pt x="0" y="451"/>
                            </a:cubicBezTo>
                            <a:cubicBezTo>
                              <a:pt x="0" y="403"/>
                              <a:pt x="0" y="403"/>
                              <a:pt x="0" y="403"/>
                            </a:cubicBezTo>
                            <a:cubicBezTo>
                              <a:pt x="0" y="355"/>
                              <a:pt x="0" y="355"/>
                              <a:pt x="0" y="355"/>
                            </a:cubicBezTo>
                            <a:cubicBezTo>
                              <a:pt x="0" y="96"/>
                              <a:pt x="0" y="96"/>
                              <a:pt x="0" y="96"/>
                            </a:cubicBezTo>
                            <a:cubicBezTo>
                              <a:pt x="0" y="0"/>
                              <a:pt x="0" y="0"/>
                              <a:pt x="0" y="0"/>
                            </a:cubicBezTo>
                            <a:cubicBezTo>
                              <a:pt x="26" y="0"/>
                              <a:pt x="48" y="22"/>
                              <a:pt x="48" y="48"/>
                            </a:cubicBezTo>
                            <a:close/>
                          </a:path>
                        </a:pathLst>
                      </a:cu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  <p:sp>
                    <p:nvSpPr>
                      <p:cNvPr id="72" name="Freeform 2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8315325" y="2101850"/>
                        <a:ext cx="723900" cy="31051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828"/>
                          </a:cxn>
                          <a:cxn ang="0">
                            <a:pos x="48" y="828"/>
                          </a:cxn>
                          <a:cxn ang="0">
                            <a:pos x="84" y="780"/>
                          </a:cxn>
                          <a:cxn ang="0">
                            <a:pos x="84" y="451"/>
                          </a:cxn>
                          <a:cxn ang="0">
                            <a:pos x="109" y="451"/>
                          </a:cxn>
                          <a:cxn ang="0">
                            <a:pos x="109" y="780"/>
                          </a:cxn>
                          <a:cxn ang="0">
                            <a:pos x="157" y="828"/>
                          </a:cxn>
                          <a:cxn ang="0">
                            <a:pos x="193" y="828"/>
                          </a:cxn>
                          <a:cxn ang="0">
                            <a:pos x="193" y="0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93" h="828">
                            <a:moveTo>
                              <a:pt x="0" y="0"/>
                            </a:moveTo>
                            <a:cubicBezTo>
                              <a:pt x="0" y="828"/>
                              <a:pt x="0" y="828"/>
                              <a:pt x="0" y="828"/>
                            </a:cubicBezTo>
                            <a:cubicBezTo>
                              <a:pt x="48" y="828"/>
                              <a:pt x="48" y="828"/>
                              <a:pt x="48" y="828"/>
                            </a:cubicBezTo>
                            <a:cubicBezTo>
                              <a:pt x="75" y="828"/>
                              <a:pt x="84" y="807"/>
                              <a:pt x="84" y="780"/>
                            </a:cubicBezTo>
                            <a:cubicBezTo>
                              <a:pt x="84" y="780"/>
                              <a:pt x="84" y="462"/>
                              <a:pt x="84" y="451"/>
                            </a:cubicBezTo>
                            <a:cubicBezTo>
                              <a:pt x="84" y="440"/>
                              <a:pt x="109" y="439"/>
                              <a:pt x="109" y="451"/>
                            </a:cubicBezTo>
                            <a:cubicBezTo>
                              <a:pt x="109" y="463"/>
                              <a:pt x="109" y="780"/>
                              <a:pt x="109" y="780"/>
                            </a:cubicBezTo>
                            <a:cubicBezTo>
                              <a:pt x="109" y="807"/>
                              <a:pt x="130" y="828"/>
                              <a:pt x="157" y="828"/>
                            </a:cubicBezTo>
                            <a:cubicBezTo>
                              <a:pt x="193" y="828"/>
                              <a:pt x="193" y="828"/>
                              <a:pt x="193" y="828"/>
                            </a:cubicBezTo>
                            <a:cubicBezTo>
                              <a:pt x="193" y="0"/>
                              <a:pt x="193" y="0"/>
                              <a:pt x="19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  <p:sp>
                    <p:nvSpPr>
                      <p:cNvPr id="73" name="Oval 30"/>
                      <p:cNvSpPr>
                        <a:spLocks noChangeArrowheads="1"/>
                      </p:cNvSpPr>
                      <p:nvPr/>
                    </p:nvSpPr>
                    <p:spPr bwMode="gray">
                      <a:xfrm>
                        <a:off x="8420100" y="1397000"/>
                        <a:ext cx="514350" cy="611188"/>
                      </a:xfrm>
                      <a:prstGeom prst="ellipse">
                        <a:avLst/>
                      </a:prstGeom>
                      <a:grpFill/>
                      <a:ln w="9" cap="flat">
                        <a:noFill/>
                        <a:prstDash val="solid"/>
                        <a:miter lim="800000"/>
                        <a:headEnd/>
                        <a:tailEnd/>
                      </a:ln>
                      <a:sp3d extrusionH="133350">
                        <a:bevelT w="12700" h="12700"/>
                        <a:bevelB w="12700" h="12700"/>
                      </a:sp3d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de-DE" dirty="0"/>
                      </a:p>
                    </p:txBody>
                  </p:sp>
                </p:grpSp>
              </p:grpSp>
            </p:grpSp>
            <p:grpSp>
              <p:nvGrpSpPr>
                <p:cNvPr id="58" name="Gruppieren 294"/>
                <p:cNvGrpSpPr/>
                <p:nvPr/>
              </p:nvGrpSpPr>
              <p:grpSpPr bwMode="gray">
                <a:xfrm>
                  <a:off x="5449978" y="3478208"/>
                  <a:ext cx="850460" cy="738769"/>
                  <a:chOff x="5449978" y="3478208"/>
                  <a:chExt cx="850460" cy="738769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grpSp>
                <p:nvGrpSpPr>
                  <p:cNvPr id="59" name="Group 19"/>
                  <p:cNvGrpSpPr>
                    <a:grpSpLocks/>
                  </p:cNvGrpSpPr>
                  <p:nvPr/>
                </p:nvGrpSpPr>
                <p:grpSpPr bwMode="gray">
                  <a:xfrm rot="10800000">
                    <a:off x="5449978" y="3478208"/>
                    <a:ext cx="850460" cy="737025"/>
                    <a:chOff x="1940" y="1577"/>
                    <a:chExt cx="1887" cy="1635"/>
                  </a:xfrm>
                </p:grpSpPr>
                <p:sp>
                  <p:nvSpPr>
                    <p:cNvPr id="62" name="Freeform 20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940" y="1577"/>
                      <a:ext cx="1887" cy="1635"/>
                    </a:xfrm>
                    <a:custGeom>
                      <a:avLst/>
                      <a:gdLst/>
                      <a:ahLst/>
                      <a:cxnLst>
                        <a:cxn ang="0">
                          <a:pos x="339" y="0"/>
                        </a:cxn>
                        <a:cxn ang="0">
                          <a:pos x="356" y="30"/>
                        </a:cxn>
                        <a:cxn ang="0">
                          <a:pos x="200" y="301"/>
                        </a:cxn>
                        <a:cxn ang="0">
                          <a:pos x="166" y="301"/>
                        </a:cxn>
                        <a:cxn ang="0">
                          <a:pos x="9" y="30"/>
                        </a:cxn>
                        <a:cxn ang="0">
                          <a:pos x="26" y="0"/>
                        </a:cxn>
                        <a:cxn ang="0">
                          <a:pos x="339" y="0"/>
                        </a:cxn>
                      </a:cxnLst>
                      <a:rect l="0" t="0" r="r" b="b"/>
                      <a:pathLst>
                        <a:path w="366" h="317">
                          <a:moveTo>
                            <a:pt x="339" y="0"/>
                          </a:moveTo>
                          <a:cubicBezTo>
                            <a:pt x="358" y="0"/>
                            <a:pt x="366" y="14"/>
                            <a:pt x="356" y="30"/>
                          </a:cubicBezTo>
                          <a:cubicBezTo>
                            <a:pt x="200" y="301"/>
                            <a:pt x="200" y="301"/>
                            <a:pt x="200" y="301"/>
                          </a:cubicBezTo>
                          <a:cubicBezTo>
                            <a:pt x="190" y="317"/>
                            <a:pt x="175" y="317"/>
                            <a:pt x="166" y="301"/>
                          </a:cubicBezTo>
                          <a:cubicBezTo>
                            <a:pt x="9" y="30"/>
                            <a:pt x="9" y="30"/>
                            <a:pt x="9" y="30"/>
                          </a:cubicBezTo>
                          <a:cubicBezTo>
                            <a:pt x="0" y="14"/>
                            <a:pt x="8" y="0"/>
                            <a:pt x="26" y="0"/>
                          </a:cubicBezTo>
                          <a:lnTo>
                            <a:pt x="339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63" name="Freeform 21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1940" y="1577"/>
                      <a:ext cx="1887" cy="1635"/>
                    </a:xfrm>
                    <a:custGeom>
                      <a:avLst/>
                      <a:gdLst/>
                      <a:ahLst/>
                      <a:cxnLst>
                        <a:cxn ang="0">
                          <a:pos x="339" y="0"/>
                        </a:cxn>
                        <a:cxn ang="0">
                          <a:pos x="356" y="30"/>
                        </a:cxn>
                        <a:cxn ang="0">
                          <a:pos x="200" y="301"/>
                        </a:cxn>
                        <a:cxn ang="0">
                          <a:pos x="166" y="301"/>
                        </a:cxn>
                        <a:cxn ang="0">
                          <a:pos x="9" y="30"/>
                        </a:cxn>
                        <a:cxn ang="0">
                          <a:pos x="26" y="0"/>
                        </a:cxn>
                        <a:cxn ang="0">
                          <a:pos x="339" y="0"/>
                        </a:cxn>
                      </a:cxnLst>
                      <a:rect l="0" t="0" r="r" b="b"/>
                      <a:pathLst>
                        <a:path w="366" h="317">
                          <a:moveTo>
                            <a:pt x="339" y="0"/>
                          </a:moveTo>
                          <a:cubicBezTo>
                            <a:pt x="358" y="0"/>
                            <a:pt x="366" y="14"/>
                            <a:pt x="356" y="30"/>
                          </a:cubicBezTo>
                          <a:cubicBezTo>
                            <a:pt x="200" y="301"/>
                            <a:pt x="200" y="301"/>
                            <a:pt x="200" y="301"/>
                          </a:cubicBezTo>
                          <a:cubicBezTo>
                            <a:pt x="190" y="317"/>
                            <a:pt x="175" y="317"/>
                            <a:pt x="166" y="301"/>
                          </a:cubicBezTo>
                          <a:cubicBezTo>
                            <a:pt x="9" y="30"/>
                            <a:pt x="9" y="30"/>
                            <a:pt x="9" y="30"/>
                          </a:cubicBezTo>
                          <a:cubicBezTo>
                            <a:pt x="0" y="14"/>
                            <a:pt x="8" y="0"/>
                            <a:pt x="26" y="0"/>
                          </a:cubicBezTo>
                          <a:lnTo>
                            <a:pt x="339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D60000">
                            <a:gamma/>
                            <a:shade val="64706"/>
                            <a:invGamma/>
                          </a:srgbClr>
                        </a:gs>
                        <a:gs pos="100000">
                          <a:srgbClr val="D60000"/>
                        </a:gs>
                      </a:gsLst>
                      <a:lin ang="5400000" scaled="1"/>
                    </a:gradFill>
                    <a:ln w="9525" cap="flat" cmpd="sng">
                      <a:solidFill>
                        <a:srgbClr val="C0C0C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64" name="Freeform 22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2145" y="1712"/>
                      <a:ext cx="1474" cy="1277"/>
                    </a:xfrm>
                    <a:custGeom>
                      <a:avLst/>
                      <a:gdLst/>
                      <a:ahLst/>
                      <a:cxnLst>
                        <a:cxn ang="0">
                          <a:pos x="277" y="0"/>
                        </a:cxn>
                        <a:cxn ang="0">
                          <a:pos x="283" y="10"/>
                        </a:cxn>
                        <a:cxn ang="0">
                          <a:pos x="149" y="242"/>
                        </a:cxn>
                        <a:cxn ang="0">
                          <a:pos x="137" y="242"/>
                        </a:cxn>
                        <a:cxn ang="0">
                          <a:pos x="3" y="10"/>
                        </a:cxn>
                        <a:cxn ang="0">
                          <a:pos x="9" y="0"/>
                        </a:cxn>
                        <a:cxn ang="0">
                          <a:pos x="277" y="0"/>
                        </a:cxn>
                      </a:cxnLst>
                      <a:rect l="0" t="0" r="r" b="b"/>
                      <a:pathLst>
                        <a:path w="286" h="248">
                          <a:moveTo>
                            <a:pt x="277" y="0"/>
                          </a:moveTo>
                          <a:cubicBezTo>
                            <a:pt x="283" y="0"/>
                            <a:pt x="286" y="5"/>
                            <a:pt x="283" y="10"/>
                          </a:cubicBezTo>
                          <a:cubicBezTo>
                            <a:pt x="149" y="242"/>
                            <a:pt x="149" y="242"/>
                            <a:pt x="149" y="242"/>
                          </a:cubicBezTo>
                          <a:cubicBezTo>
                            <a:pt x="145" y="248"/>
                            <a:pt x="140" y="248"/>
                            <a:pt x="137" y="242"/>
                          </a:cubicBezTo>
                          <a:cubicBezTo>
                            <a:pt x="3" y="10"/>
                            <a:pt x="3" y="10"/>
                            <a:pt x="3" y="10"/>
                          </a:cubicBezTo>
                          <a:cubicBezTo>
                            <a:pt x="0" y="5"/>
                            <a:pt x="2" y="0"/>
                            <a:pt x="9" y="0"/>
                          </a:cubicBezTo>
                          <a:lnTo>
                            <a:pt x="277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65" name="Freeform 23"/>
                    <p:cNvSpPr>
                      <a:spLocks noChangeAspect="1"/>
                    </p:cNvSpPr>
                    <p:nvPr/>
                  </p:nvSpPr>
                  <p:spPr bwMode="gray">
                    <a:xfrm>
                      <a:off x="2145" y="1712"/>
                      <a:ext cx="1474" cy="1277"/>
                    </a:xfrm>
                    <a:custGeom>
                      <a:avLst/>
                      <a:gdLst/>
                      <a:ahLst/>
                      <a:cxnLst>
                        <a:cxn ang="0">
                          <a:pos x="277" y="0"/>
                        </a:cxn>
                        <a:cxn ang="0">
                          <a:pos x="283" y="10"/>
                        </a:cxn>
                        <a:cxn ang="0">
                          <a:pos x="149" y="242"/>
                        </a:cxn>
                        <a:cxn ang="0">
                          <a:pos x="137" y="242"/>
                        </a:cxn>
                        <a:cxn ang="0">
                          <a:pos x="3" y="10"/>
                        </a:cxn>
                        <a:cxn ang="0">
                          <a:pos x="9" y="0"/>
                        </a:cxn>
                        <a:cxn ang="0">
                          <a:pos x="277" y="0"/>
                        </a:cxn>
                      </a:cxnLst>
                      <a:rect l="0" t="0" r="r" b="b"/>
                      <a:pathLst>
                        <a:path w="286" h="248">
                          <a:moveTo>
                            <a:pt x="277" y="0"/>
                          </a:moveTo>
                          <a:cubicBezTo>
                            <a:pt x="283" y="0"/>
                            <a:pt x="286" y="5"/>
                            <a:pt x="283" y="10"/>
                          </a:cubicBezTo>
                          <a:cubicBezTo>
                            <a:pt x="149" y="242"/>
                            <a:pt x="149" y="242"/>
                            <a:pt x="149" y="242"/>
                          </a:cubicBezTo>
                          <a:cubicBezTo>
                            <a:pt x="145" y="248"/>
                            <a:pt x="140" y="248"/>
                            <a:pt x="137" y="242"/>
                          </a:cubicBezTo>
                          <a:cubicBezTo>
                            <a:pt x="3" y="10"/>
                            <a:pt x="3" y="10"/>
                            <a:pt x="3" y="10"/>
                          </a:cubicBezTo>
                          <a:cubicBezTo>
                            <a:pt x="0" y="5"/>
                            <a:pt x="2" y="0"/>
                            <a:pt x="9" y="0"/>
                          </a:cubicBezTo>
                          <a:lnTo>
                            <a:pt x="277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E6E6E6"/>
                        </a:gs>
                        <a:gs pos="50000">
                          <a:srgbClr val="FFFFFF"/>
                        </a:gs>
                        <a:gs pos="100000">
                          <a:srgbClr val="E6E6E6"/>
                        </a:gs>
                      </a:gsLst>
                      <a:lin ang="5400000" scaled="1"/>
                    </a:gradFill>
                    <a:ln w="9525" cap="flat" cmpd="sng">
                      <a:solidFill>
                        <a:srgbClr val="C0C0C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en-GB" dirty="0"/>
                    </a:p>
                  </p:txBody>
                </p:sp>
              </p:grpSp>
              <p:pic>
                <p:nvPicPr>
                  <p:cNvPr id="60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8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gray">
                  <a:xfrm>
                    <a:off x="5479877" y="3485454"/>
                    <a:ext cx="632534" cy="649028"/>
                  </a:xfrm>
                  <a:prstGeom prst="rect">
                    <a:avLst/>
                  </a:prstGeom>
                  <a:noFill/>
                  <a:ln w="11176">
                    <a:miter lim="800000"/>
                    <a:headEnd/>
                    <a:tailEnd/>
                  </a:ln>
                  <a:effectLst/>
                </p:spPr>
              </p:pic>
              <p:sp>
                <p:nvSpPr>
                  <p:cNvPr id="61" name="Textfeld 297"/>
                  <p:cNvSpPr txBox="1"/>
                  <p:nvPr/>
                </p:nvSpPr>
                <p:spPr bwMode="gray">
                  <a:xfrm>
                    <a:off x="5780473" y="3601424"/>
                    <a:ext cx="166712" cy="61555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ctr" anchorCtr="0">
                    <a:spAutoFit/>
                  </a:bodyPr>
                  <a:lstStyle/>
                  <a:p>
                    <a:r>
                      <a:rPr lang="de-DE" sz="4000" b="1" dirty="0" smtClean="0">
                        <a:solidFill>
                          <a:srgbClr val="000000"/>
                        </a:solidFill>
                      </a:rPr>
                      <a:t>!</a:t>
                    </a:r>
                    <a:endParaRPr lang="de-DE" sz="4000" b="1" dirty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</p:grpSp>
        <p:sp>
          <p:nvSpPr>
            <p:cNvPr id="52" name="Rechteck 43"/>
            <p:cNvSpPr/>
            <p:nvPr/>
          </p:nvSpPr>
          <p:spPr bwMode="gray">
            <a:xfrm>
              <a:off x="6412025" y="3024991"/>
              <a:ext cx="2408917" cy="130808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688" eaLnBrk="0" hangingPunct="0"/>
              <a:r>
                <a:rPr lang="en-US" sz="1600" u="sng" noProof="1" smtClean="0">
                  <a:solidFill>
                    <a:srgbClr val="000000"/>
                  </a:solidFill>
                  <a:cs typeface="Arial" charset="0"/>
                </a:rPr>
                <a:t>Edge</a:t>
              </a:r>
              <a:r>
                <a:rPr lang="en-US" sz="1600" noProof="1" smtClean="0">
                  <a:solidFill>
                    <a:srgbClr val="000000"/>
                  </a:solidFill>
                  <a:cs typeface="Arial" charset="0"/>
                </a:rPr>
                <a:t> </a:t>
              </a:r>
              <a:r>
                <a:rPr lang="en-US" sz="1600" noProof="1">
                  <a:solidFill>
                    <a:srgbClr val="000000"/>
                  </a:solidFill>
                  <a:cs typeface="Arial" charset="0"/>
                </a:rPr>
                <a:t>Firewall Refresh</a:t>
              </a:r>
            </a:p>
          </p:txBody>
        </p:sp>
      </p:grpSp>
      <p:grpSp>
        <p:nvGrpSpPr>
          <p:cNvPr id="102" name="Gruppieren 15"/>
          <p:cNvGrpSpPr/>
          <p:nvPr/>
        </p:nvGrpSpPr>
        <p:grpSpPr>
          <a:xfrm>
            <a:off x="4644230" y="3714598"/>
            <a:ext cx="4176712" cy="1153740"/>
            <a:chOff x="4644230" y="4494231"/>
            <a:chExt cx="4176712" cy="1308082"/>
          </a:xfrm>
        </p:grpSpPr>
        <p:sp>
          <p:nvSpPr>
            <p:cNvPr id="103" name="Rechteck 90"/>
            <p:cNvSpPr/>
            <p:nvPr/>
          </p:nvSpPr>
          <p:spPr bwMode="gray">
            <a:xfrm>
              <a:off x="4644230" y="4494233"/>
              <a:ext cx="1766207" cy="1308080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0" rIns="72000" bIns="0" anchor="ctr" anchorCtr="0"/>
            <a:lstStyle/>
            <a:p>
              <a:pPr defTabSz="801688" eaLnBrk="0" hangingPunct="0">
                <a:defRPr/>
              </a:pPr>
              <a:endParaRPr lang="de-DE" sz="14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04" name="Rechteck 44"/>
            <p:cNvSpPr/>
            <p:nvPr/>
          </p:nvSpPr>
          <p:spPr bwMode="gray">
            <a:xfrm>
              <a:off x="6412025" y="4494231"/>
              <a:ext cx="2408917" cy="130808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688" eaLnBrk="0" hangingPunct="0"/>
              <a:r>
                <a:rPr lang="en-US" sz="1600" noProof="1">
                  <a:solidFill>
                    <a:srgbClr val="000000"/>
                  </a:solidFill>
                  <a:cs typeface="Arial" charset="0"/>
                </a:rPr>
                <a:t>Reducing Operational Costs</a:t>
              </a:r>
            </a:p>
          </p:txBody>
        </p:sp>
        <p:grpSp>
          <p:nvGrpSpPr>
            <p:cNvPr id="105" name="Gruppieren 14"/>
            <p:cNvGrpSpPr/>
            <p:nvPr/>
          </p:nvGrpSpPr>
          <p:grpSpPr>
            <a:xfrm>
              <a:off x="4910046" y="4795849"/>
              <a:ext cx="1234574" cy="1006464"/>
              <a:chOff x="4910046" y="4795848"/>
              <a:chExt cx="1234574" cy="1006464"/>
            </a:xfrm>
          </p:grpSpPr>
          <p:sp>
            <p:nvSpPr>
              <p:cNvPr id="106" name="Rechteck 194"/>
              <p:cNvSpPr/>
              <p:nvPr/>
            </p:nvSpPr>
            <p:spPr bwMode="gray">
              <a:xfrm>
                <a:off x="5107264" y="5500699"/>
                <a:ext cx="54000" cy="301613"/>
              </a:xfrm>
              <a:prstGeom prst="rect">
                <a:avLst/>
              </a:prstGeom>
              <a:gradFill>
                <a:gsLst>
                  <a:gs pos="0">
                    <a:srgbClr val="646464"/>
                  </a:gs>
                  <a:gs pos="50000">
                    <a:srgbClr val="C0C0C0"/>
                  </a:gs>
                  <a:gs pos="100000">
                    <a:srgbClr val="646464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07" name="Rechteck 195"/>
              <p:cNvSpPr/>
              <p:nvPr/>
            </p:nvSpPr>
            <p:spPr bwMode="gray">
              <a:xfrm>
                <a:off x="5924324" y="5500699"/>
                <a:ext cx="54000" cy="301613"/>
              </a:xfrm>
              <a:prstGeom prst="rect">
                <a:avLst/>
              </a:prstGeom>
              <a:gradFill flip="none" rotWithShape="1">
                <a:gsLst>
                  <a:gs pos="0">
                    <a:srgbClr val="646464"/>
                  </a:gs>
                  <a:gs pos="50000">
                    <a:srgbClr val="C0C0C0"/>
                  </a:gs>
                  <a:gs pos="100000">
                    <a:srgbClr val="646464"/>
                  </a:gs>
                </a:gsLst>
                <a:lin ang="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08" name="Rechteck 193"/>
              <p:cNvSpPr/>
              <p:nvPr/>
            </p:nvSpPr>
            <p:spPr bwMode="gray">
              <a:xfrm>
                <a:off x="4910046" y="4795848"/>
                <a:ext cx="1234574" cy="704851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635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eaLnBrk="0" hangingPunct="0">
                  <a:defRPr/>
                </a:pPr>
                <a:r>
                  <a:rPr lang="de-DE" sz="1200" b="1" noProof="1" smtClean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Firewall</a:t>
                </a:r>
              </a:p>
              <a:p>
                <a:pPr algn="ctr" defTabSz="801688" eaLnBrk="0" hangingPunct="0">
                  <a:defRPr/>
                </a:pPr>
                <a:r>
                  <a:rPr lang="de-DE" sz="1200" b="1" noProof="1" smtClean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For</a:t>
                </a:r>
              </a:p>
              <a:p>
                <a:pPr algn="ctr" defTabSz="801688" eaLnBrk="0" hangingPunct="0">
                  <a:defRPr/>
                </a:pPr>
                <a:r>
                  <a:rPr lang="de-DE" sz="1200" b="1" noProof="1" smtClean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Sale</a:t>
                </a:r>
                <a:endParaRPr lang="de-DE" sz="1200" b="1" noProof="1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charset="0"/>
                </a:endParaRPr>
              </a:p>
            </p:txBody>
          </p:sp>
        </p:grpSp>
      </p:grpSp>
      <p:pic>
        <p:nvPicPr>
          <p:cNvPr id="109" name="Picture 10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199" y="1310671"/>
            <a:ext cx="1766011" cy="1155996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626" y="2518157"/>
            <a:ext cx="1762584" cy="1150118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254" y="3717694"/>
            <a:ext cx="1750771" cy="1156782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841" y="1322868"/>
            <a:ext cx="1758219" cy="1146414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789" y="2510804"/>
            <a:ext cx="1758272" cy="1167588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0439" y="3722026"/>
            <a:ext cx="1758545" cy="1152653"/>
          </a:xfrm>
          <a:prstGeom prst="rect">
            <a:avLst/>
          </a:prstGeom>
        </p:spPr>
      </p:pic>
      <p:grpSp>
        <p:nvGrpSpPr>
          <p:cNvPr id="115" name="Gruppieren 12"/>
          <p:cNvGrpSpPr/>
          <p:nvPr/>
        </p:nvGrpSpPr>
        <p:grpSpPr>
          <a:xfrm>
            <a:off x="335139" y="4911221"/>
            <a:ext cx="4144995" cy="1153739"/>
            <a:chOff x="323850" y="4494233"/>
            <a:chExt cx="4144995" cy="1308080"/>
          </a:xfrm>
        </p:grpSpPr>
        <p:sp>
          <p:nvSpPr>
            <p:cNvPr id="116" name="Rechteck 85"/>
            <p:cNvSpPr/>
            <p:nvPr/>
          </p:nvSpPr>
          <p:spPr bwMode="gray">
            <a:xfrm>
              <a:off x="323850" y="4494233"/>
              <a:ext cx="1766207" cy="1308080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0" rIns="72000" bIns="0" anchor="ctr" anchorCtr="0"/>
            <a:lstStyle/>
            <a:p>
              <a:pPr defTabSz="801688" eaLnBrk="0" hangingPunct="0">
                <a:defRPr/>
              </a:pPr>
              <a:endParaRPr lang="de-DE" sz="14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17" name="Rechteck 35"/>
            <p:cNvSpPr/>
            <p:nvPr/>
          </p:nvSpPr>
          <p:spPr bwMode="gray">
            <a:xfrm>
              <a:off x="2090057" y="4494233"/>
              <a:ext cx="2378788" cy="130808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688" eaLnBrk="0" hangingPunct="0"/>
              <a:r>
                <a:rPr lang="de-DE" sz="1600" noProof="1" smtClean="0">
                  <a:solidFill>
                    <a:srgbClr val="000000"/>
                  </a:solidFill>
                  <a:cs typeface="Arial" charset="0"/>
                </a:rPr>
                <a:t>SDN in the Data </a:t>
              </a:r>
            </a:p>
            <a:p>
              <a:pPr defTabSz="801688" eaLnBrk="0" hangingPunct="0"/>
              <a:r>
                <a:rPr lang="de-DE" sz="1600" noProof="1" smtClean="0">
                  <a:solidFill>
                    <a:srgbClr val="000000"/>
                  </a:solidFill>
                  <a:cs typeface="Arial" charset="0"/>
                </a:rPr>
                <a:t>Center Cloud &amp; SDN</a:t>
              </a:r>
              <a:endParaRPr lang="de-DE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118" name="Gruppieren 11"/>
            <p:cNvGrpSpPr/>
            <p:nvPr/>
          </p:nvGrpSpPr>
          <p:grpSpPr>
            <a:xfrm>
              <a:off x="503691" y="4627175"/>
              <a:ext cx="1406524" cy="1042196"/>
              <a:chOff x="503691" y="4627175"/>
              <a:chExt cx="1406524" cy="1042196"/>
            </a:xfrm>
          </p:grpSpPr>
          <p:cxnSp>
            <p:nvCxnSpPr>
              <p:cNvPr id="119" name="Gerade Verbindung mit Pfeil 136"/>
              <p:cNvCxnSpPr/>
              <p:nvPr/>
            </p:nvCxnSpPr>
            <p:spPr bwMode="gray">
              <a:xfrm rot="16200000" flipV="1">
                <a:off x="-10264" y="5146685"/>
                <a:ext cx="1040607" cy="1588"/>
              </a:xfrm>
              <a:prstGeom prst="straightConnector1">
                <a:avLst/>
              </a:prstGeom>
              <a:noFill/>
              <a:ln w="19050">
                <a:solidFill>
                  <a:srgbClr val="969696"/>
                </a:solidFill>
                <a:prstDash val="solid"/>
                <a:round/>
                <a:headEnd/>
                <a:tailEnd type="triangle"/>
              </a:ln>
            </p:spPr>
          </p:cxnSp>
          <p:grpSp>
            <p:nvGrpSpPr>
              <p:cNvPr id="120" name="Gruppieren 142"/>
              <p:cNvGrpSpPr/>
              <p:nvPr/>
            </p:nvGrpSpPr>
            <p:grpSpPr bwMode="gray">
              <a:xfrm>
                <a:off x="660875" y="5200264"/>
                <a:ext cx="1006422" cy="467520"/>
                <a:chOff x="660875" y="4881176"/>
                <a:chExt cx="1006422" cy="786608"/>
              </a:xfrm>
            </p:grpSpPr>
            <p:sp>
              <p:nvSpPr>
                <p:cNvPr id="122" name="Rechteck 137"/>
                <p:cNvSpPr/>
                <p:nvPr/>
              </p:nvSpPr>
              <p:spPr bwMode="gray">
                <a:xfrm>
                  <a:off x="660875" y="5200264"/>
                  <a:ext cx="188930" cy="467519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63500" sx="101000" sy="101000" algn="ctr" rotWithShape="0">
                    <a:srgbClr val="000000">
                      <a:alpha val="70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defTabSz="801688" eaLnBrk="0" hangingPunct="0"/>
                  <a:endParaRPr lang="de-DE" sz="1400" b="1" noProof="1">
                    <a:solidFill>
                      <a:srgbClr val="FFFFFF"/>
                    </a:solidFill>
                    <a:cs typeface="Arial" charset="0"/>
                  </a:endParaRPr>
                </a:p>
              </p:txBody>
            </p:sp>
            <p:sp>
              <p:nvSpPr>
                <p:cNvPr id="123" name="Rechteck 138"/>
                <p:cNvSpPr/>
                <p:nvPr/>
              </p:nvSpPr>
              <p:spPr bwMode="gray">
                <a:xfrm>
                  <a:off x="933372" y="5085964"/>
                  <a:ext cx="188930" cy="581819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63500" sx="101000" sy="101000" algn="ctr" rotWithShape="0">
                    <a:srgbClr val="000000">
                      <a:alpha val="70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defTabSz="801688" eaLnBrk="0" hangingPunct="0"/>
                  <a:endParaRPr lang="de-DE" sz="1400" b="1" noProof="1">
                    <a:solidFill>
                      <a:srgbClr val="FFFFFF"/>
                    </a:solidFill>
                    <a:cs typeface="Arial" charset="0"/>
                  </a:endParaRPr>
                </a:p>
              </p:txBody>
            </p:sp>
            <p:sp>
              <p:nvSpPr>
                <p:cNvPr id="124" name="Rechteck 139"/>
                <p:cNvSpPr/>
                <p:nvPr/>
              </p:nvSpPr>
              <p:spPr bwMode="gray">
                <a:xfrm>
                  <a:off x="1205869" y="4985952"/>
                  <a:ext cx="188930" cy="681832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63500" sx="101000" sy="101000" algn="ctr" rotWithShape="0">
                    <a:srgbClr val="000000">
                      <a:alpha val="70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defTabSz="801688" eaLnBrk="0" hangingPunct="0"/>
                  <a:endParaRPr lang="de-DE" sz="1400" b="1" noProof="1">
                    <a:solidFill>
                      <a:srgbClr val="FFFFFF"/>
                    </a:solidFill>
                    <a:cs typeface="Arial" charset="0"/>
                  </a:endParaRPr>
                </a:p>
              </p:txBody>
            </p:sp>
            <p:sp>
              <p:nvSpPr>
                <p:cNvPr id="125" name="Rechteck 140"/>
                <p:cNvSpPr/>
                <p:nvPr/>
              </p:nvSpPr>
              <p:spPr bwMode="gray">
                <a:xfrm>
                  <a:off x="1478367" y="4881176"/>
                  <a:ext cx="188930" cy="786607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 w="12700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63500" sx="101000" sy="101000" algn="ctr" rotWithShape="0">
                    <a:srgbClr val="000000">
                      <a:alpha val="70000"/>
                    </a:srgbClr>
                  </a:outerShdw>
                </a:effectLst>
              </p:spPr>
              <p:txBody>
                <a:bodyPr lIns="0" tIns="0" rIns="0" bIns="0" anchor="ctr"/>
                <a:lstStyle/>
                <a:p>
                  <a:pPr algn="ctr" defTabSz="801688" eaLnBrk="0" hangingPunct="0"/>
                  <a:endParaRPr lang="de-DE" sz="1400" b="1" noProof="1">
                    <a:solidFill>
                      <a:srgbClr val="FFFFFF"/>
                    </a:solidFill>
                    <a:cs typeface="Arial" charset="0"/>
                  </a:endParaRPr>
                </a:p>
              </p:txBody>
            </p:sp>
          </p:grpSp>
          <p:cxnSp>
            <p:nvCxnSpPr>
              <p:cNvPr id="121" name="Gerade Verbindung mit Pfeil 141"/>
              <p:cNvCxnSpPr/>
              <p:nvPr/>
            </p:nvCxnSpPr>
            <p:spPr bwMode="gray">
              <a:xfrm>
                <a:off x="503691" y="5667783"/>
                <a:ext cx="1406524" cy="1588"/>
              </a:xfrm>
              <a:prstGeom prst="straightConnector1">
                <a:avLst/>
              </a:prstGeom>
              <a:noFill/>
              <a:ln w="19050">
                <a:solidFill>
                  <a:srgbClr val="969696"/>
                </a:solidFill>
                <a:prstDash val="solid"/>
                <a:round/>
                <a:headEnd/>
                <a:tailEnd type="triangle"/>
              </a:ln>
            </p:spPr>
          </p:cxnSp>
        </p:grpSp>
      </p:grpSp>
      <p:grpSp>
        <p:nvGrpSpPr>
          <p:cNvPr id="126" name="Gruppieren 15"/>
          <p:cNvGrpSpPr/>
          <p:nvPr/>
        </p:nvGrpSpPr>
        <p:grpSpPr>
          <a:xfrm>
            <a:off x="4655519" y="4911220"/>
            <a:ext cx="4176712" cy="1153740"/>
            <a:chOff x="4644230" y="4494231"/>
            <a:chExt cx="4176712" cy="1308082"/>
          </a:xfrm>
        </p:grpSpPr>
        <p:sp>
          <p:nvSpPr>
            <p:cNvPr id="127" name="Rechteck 90"/>
            <p:cNvSpPr/>
            <p:nvPr/>
          </p:nvSpPr>
          <p:spPr bwMode="gray">
            <a:xfrm>
              <a:off x="4644230" y="4494233"/>
              <a:ext cx="1766207" cy="1308080"/>
            </a:xfrm>
            <a:prstGeom prst="rect">
              <a:avLst/>
            </a:prstGeom>
            <a:solidFill>
              <a:srgbClr val="FFFFFF"/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0" rIns="72000" bIns="0" anchor="ctr" anchorCtr="0"/>
            <a:lstStyle/>
            <a:p>
              <a:pPr defTabSz="801688" eaLnBrk="0" hangingPunct="0">
                <a:defRPr/>
              </a:pPr>
              <a:endParaRPr lang="de-DE" sz="140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28" name="Rechteck 44"/>
            <p:cNvSpPr/>
            <p:nvPr/>
          </p:nvSpPr>
          <p:spPr bwMode="gray">
            <a:xfrm>
              <a:off x="6412025" y="4494231"/>
              <a:ext cx="2408917" cy="130808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defTabSz="801688" eaLnBrk="0" hangingPunct="0"/>
              <a:r>
                <a:rPr lang="en-US" sz="1600" noProof="1" smtClean="0">
                  <a:solidFill>
                    <a:srgbClr val="000000"/>
                  </a:solidFill>
                  <a:cs typeface="Arial" charset="0"/>
                </a:rPr>
                <a:t>Cloud &amp; Security Orchestration</a:t>
              </a:r>
              <a:endParaRPr lang="en-US" sz="160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129" name="Gruppieren 14"/>
            <p:cNvGrpSpPr/>
            <p:nvPr/>
          </p:nvGrpSpPr>
          <p:grpSpPr>
            <a:xfrm>
              <a:off x="4910046" y="4795849"/>
              <a:ext cx="1234574" cy="1006464"/>
              <a:chOff x="4910046" y="4795848"/>
              <a:chExt cx="1234574" cy="1006464"/>
            </a:xfrm>
          </p:grpSpPr>
          <p:sp>
            <p:nvSpPr>
              <p:cNvPr id="130" name="Rechteck 194"/>
              <p:cNvSpPr/>
              <p:nvPr/>
            </p:nvSpPr>
            <p:spPr bwMode="gray">
              <a:xfrm>
                <a:off x="5107264" y="5500699"/>
                <a:ext cx="54000" cy="301613"/>
              </a:xfrm>
              <a:prstGeom prst="rect">
                <a:avLst/>
              </a:prstGeom>
              <a:gradFill>
                <a:gsLst>
                  <a:gs pos="0">
                    <a:srgbClr val="646464"/>
                  </a:gs>
                  <a:gs pos="50000">
                    <a:srgbClr val="C0C0C0"/>
                  </a:gs>
                  <a:gs pos="100000">
                    <a:srgbClr val="646464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31" name="Rechteck 195"/>
              <p:cNvSpPr/>
              <p:nvPr/>
            </p:nvSpPr>
            <p:spPr bwMode="gray">
              <a:xfrm>
                <a:off x="5924324" y="5500699"/>
                <a:ext cx="54000" cy="301613"/>
              </a:xfrm>
              <a:prstGeom prst="rect">
                <a:avLst/>
              </a:prstGeom>
              <a:gradFill flip="none" rotWithShape="1">
                <a:gsLst>
                  <a:gs pos="0">
                    <a:srgbClr val="646464"/>
                  </a:gs>
                  <a:gs pos="50000">
                    <a:srgbClr val="C0C0C0"/>
                  </a:gs>
                  <a:gs pos="100000">
                    <a:srgbClr val="646464"/>
                  </a:gs>
                </a:gsLst>
                <a:lin ang="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32" name="Rechteck 193"/>
              <p:cNvSpPr/>
              <p:nvPr/>
            </p:nvSpPr>
            <p:spPr bwMode="gray">
              <a:xfrm>
                <a:off x="4910046" y="4795848"/>
                <a:ext cx="1234574" cy="704851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635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eaLnBrk="0" hangingPunct="0">
                  <a:defRPr/>
                </a:pPr>
                <a:r>
                  <a:rPr lang="de-DE" sz="1200" b="1" noProof="1" smtClean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Firewall</a:t>
                </a:r>
              </a:p>
              <a:p>
                <a:pPr algn="ctr" defTabSz="801688" eaLnBrk="0" hangingPunct="0">
                  <a:defRPr/>
                </a:pPr>
                <a:r>
                  <a:rPr lang="de-DE" sz="1200" b="1" noProof="1" smtClean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For</a:t>
                </a:r>
              </a:p>
              <a:p>
                <a:pPr algn="ctr" defTabSz="801688" eaLnBrk="0" hangingPunct="0">
                  <a:defRPr/>
                </a:pPr>
                <a:r>
                  <a:rPr lang="de-DE" sz="1200" b="1" noProof="1" smtClean="0">
                    <a:solidFill>
                      <a:srgbClr val="FFFFFF"/>
                    </a:solidFill>
                    <a:effectLst>
                      <a:outerShdw blurRad="190500" algn="ctr" rotWithShape="0">
                        <a:prstClr val="black">
                          <a:alpha val="50000"/>
                        </a:prstClr>
                      </a:outerShdw>
                    </a:effectLst>
                    <a:cs typeface="Arial" charset="0"/>
                  </a:rPr>
                  <a:t>Sale</a:t>
                </a:r>
                <a:endParaRPr lang="de-DE" sz="1200" b="1" noProof="1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charset="0"/>
                </a:endParaRPr>
              </a:p>
            </p:txBody>
          </p:sp>
        </p:grpSp>
      </p:grpSp>
      <p:pic>
        <p:nvPicPr>
          <p:cNvPr id="133" name="Picture 132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363" y="4907667"/>
            <a:ext cx="1745999" cy="1168717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9681" y="4917012"/>
            <a:ext cx="1752865" cy="1165067"/>
          </a:xfrm>
          <a:prstGeom prst="rect">
            <a:avLst/>
          </a:prstGeom>
        </p:spPr>
      </p:pic>
      <p:sp>
        <p:nvSpPr>
          <p:cNvPr id="135" name="Right Arrow 134"/>
          <p:cNvSpPr/>
          <p:nvPr/>
        </p:nvSpPr>
        <p:spPr bwMode="auto">
          <a:xfrm>
            <a:off x="4379048" y="1576615"/>
            <a:ext cx="470748" cy="569333"/>
          </a:xfrm>
          <a:prstGeom prst="rightArrow">
            <a:avLst/>
          </a:prstGeom>
          <a:gradFill flip="none" rotWithShape="1">
            <a:gsLst>
              <a:gs pos="36000">
                <a:schemeClr val="bg2">
                  <a:lumMod val="50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6" name="Right Arrow 135"/>
          <p:cNvSpPr/>
          <p:nvPr/>
        </p:nvSpPr>
        <p:spPr bwMode="auto">
          <a:xfrm>
            <a:off x="4411024" y="2801989"/>
            <a:ext cx="470748" cy="569333"/>
          </a:xfrm>
          <a:prstGeom prst="rightArrow">
            <a:avLst/>
          </a:prstGeom>
          <a:gradFill flip="none" rotWithShape="1">
            <a:gsLst>
              <a:gs pos="36000">
                <a:schemeClr val="bg2">
                  <a:lumMod val="50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7" name="Right Arrow 136"/>
          <p:cNvSpPr/>
          <p:nvPr/>
        </p:nvSpPr>
        <p:spPr bwMode="auto">
          <a:xfrm>
            <a:off x="4366367" y="3994516"/>
            <a:ext cx="470748" cy="569333"/>
          </a:xfrm>
          <a:prstGeom prst="rightArrow">
            <a:avLst/>
          </a:prstGeom>
          <a:gradFill flip="none" rotWithShape="1">
            <a:gsLst>
              <a:gs pos="36000">
                <a:schemeClr val="bg2">
                  <a:lumMod val="50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8" name="Right Arrow 137"/>
          <p:cNvSpPr/>
          <p:nvPr/>
        </p:nvSpPr>
        <p:spPr bwMode="auto">
          <a:xfrm>
            <a:off x="4332658" y="5197993"/>
            <a:ext cx="470748" cy="569333"/>
          </a:xfrm>
          <a:prstGeom prst="rightArrow">
            <a:avLst/>
          </a:prstGeom>
          <a:gradFill flip="none" rotWithShape="1">
            <a:gsLst>
              <a:gs pos="36000">
                <a:schemeClr val="bg2">
                  <a:lumMod val="50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39" name="Picture 138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035" y="4964313"/>
            <a:ext cx="1704287" cy="1126461"/>
          </a:xfrm>
          <a:prstGeom prst="rect">
            <a:avLst/>
          </a:prstGeom>
        </p:spPr>
      </p:pic>
      <p:sp>
        <p:nvSpPr>
          <p:cNvPr id="140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i="0" dirty="0" smtClean="0"/>
              <a:t>Market Drivers </a:t>
            </a:r>
            <a:r>
              <a:rPr lang="en-US" b="0" i="0" dirty="0" smtClean="0"/>
              <a:t>− Infrastructure &amp; Threat Landscape</a:t>
            </a:r>
            <a:endParaRPr lang="de-DE" b="0" i="0" dirty="0"/>
          </a:p>
        </p:txBody>
      </p:sp>
    </p:spTree>
    <p:extLst>
      <p:ext uri="{BB962C8B-B14F-4D97-AF65-F5344CB8AC3E}">
        <p14:creationId xmlns:p14="http://schemas.microsoft.com/office/powerpoint/2010/main" val="42924080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rpBrochGraphics-4q2013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CorpBrochGraphics-4q2013.thmx</Template>
  <TotalTime>74534</TotalTime>
  <Words>1392</Words>
  <Application>Microsoft Macintosh PowerPoint</Application>
  <PresentationFormat>On-screen Show (4:3)</PresentationFormat>
  <Paragraphs>602</Paragraphs>
  <Slides>25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CorpBrochGraphics-4q2013</vt:lpstr>
      <vt:lpstr>Fortinet Corporate Overview</vt:lpstr>
      <vt:lpstr>Company Introduction</vt:lpstr>
      <vt:lpstr>Strong Revenue and Cash Balance Growth</vt:lpstr>
      <vt:lpstr>Network Security Market - $11B Opportunity </vt:lpstr>
      <vt:lpstr>Changing of the Network Security Guard</vt:lpstr>
      <vt:lpstr>Global Revenues</vt:lpstr>
      <vt:lpstr>Core, Edge and Access Network Security Platforms</vt:lpstr>
      <vt:lpstr>Enterprise Product Mix</vt:lpstr>
      <vt:lpstr>Market Drivers − Infrastructure &amp; Threat Landscape</vt:lpstr>
      <vt:lpstr>Threat Landscape</vt:lpstr>
      <vt:lpstr>The Edge Firewall is Fragmented</vt:lpstr>
      <vt:lpstr>Integration is Required at the Edge</vt:lpstr>
      <vt:lpstr>Single Network Security Platform across the Network</vt:lpstr>
      <vt:lpstr>Fortinet Network Security Services Platform</vt:lpstr>
      <vt:lpstr>FortiGate: Integrated Architecture</vt:lpstr>
      <vt:lpstr>Latest FortiASIC Enables Unprecedented Core Firewall Performance  </vt:lpstr>
      <vt:lpstr>FortiGate Edge NGFW – Best Security &amp; Performance</vt:lpstr>
      <vt:lpstr>FortiGate Distributed Access Firewall: Best Connectivity</vt:lpstr>
      <vt:lpstr>The Broadest Network Security Appliance product range</vt:lpstr>
      <vt:lpstr>FortiGate Cloud Platform – Best Coverage</vt:lpstr>
      <vt:lpstr>Certification &amp; 3rd party Testing</vt:lpstr>
      <vt:lpstr>NSS Labs – Third Party Validation</vt:lpstr>
      <vt:lpstr>Breach Detection Systems (BDS) Security Value Map 2014</vt:lpstr>
      <vt:lpstr>Core Product Extension</vt:lpstr>
      <vt:lpstr>Broad Partner Eco System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Rodney Mock</cp:lastModifiedBy>
  <cp:revision>1844</cp:revision>
  <cp:lastPrinted>2014-06-02T15:11:35Z</cp:lastPrinted>
  <dcterms:created xsi:type="dcterms:W3CDTF">2012-01-26T23:40:20Z</dcterms:created>
  <dcterms:modified xsi:type="dcterms:W3CDTF">2014-06-02T15:21:54Z</dcterms:modified>
</cp:coreProperties>
</file>